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3.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420624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914400"/>
            <a:ext cx="10881360" cy="2194560"/>
          </a:xfrm>
          <a:prstGeom prst="rect">
            <a:avLst/>
          </a:prstGeom>
          <a:noFill/>
        </p:spPr>
        <p:txBody>
          <a:bodyPr wrap="square">
            <a:spAutoFit/>
          </a:bodyPr>
          <a:lstStyle/>
          <a:p>
            <a:r>
              <a:rPr sz="3800" b="1">
                <a:solidFill>
                  <a:srgbClr val="FFFFFF"/>
                </a:solidFill>
              </a:rPr>
              <a:t>Seed Labels &amp; Seed Certification Tags in India - The Complete Guide</a:t>
            </a:r>
          </a:p>
          <a:p>
            <a:r>
              <a:rPr sz="1800">
                <a:solidFill>
                  <a:srgbClr val="FDE68A"/>
                </a:solidFill>
              </a:rPr>
              <a:t>What the law requires, tag colours and sizes, SATHI QR traceability - and the tags, labels and printers to do it right</a:t>
            </a:r>
          </a:p>
        </p:txBody>
      </p:sp>
      <p:sp>
        <p:nvSpPr>
          <p:cNvPr id="4" name="TextBox 3"/>
          <p:cNvSpPr txBox="1"/>
          <p:nvPr/>
        </p:nvSpPr>
        <p:spPr>
          <a:xfrm>
            <a:off x="640080" y="4434840"/>
            <a:ext cx="10881360" cy="1005840"/>
          </a:xfrm>
          <a:prstGeom prst="rect">
            <a:avLst/>
          </a:prstGeom>
          <a:noFill/>
        </p:spPr>
        <p:txBody>
          <a:bodyPr wrap="square">
            <a:spAutoFit/>
          </a:bodyPr>
          <a:lstStyle/>
          <a:p>
            <a:r>
              <a:rPr sz="2000" b="1">
                <a:solidFill>
                  <a:srgbClr val="4C1D95"/>
                </a:solidFill>
              </a:rPr>
              <a:t>Indian RFID - Mindware, New Delhi  |  From consultation to implementation</a:t>
            </a:r>
          </a:p>
          <a:p>
            <a:r>
              <a:rPr sz="1400">
                <a:solidFill>
                  <a:srgbClr val="555E6B"/>
                </a:solidFill>
              </a:rPr>
              <a:t>www.indianrfid.com/seed-labels-india   |   +91-9717122688   |   gm@indianbarcode.com</a:t>
            </a:r>
          </a:p>
        </p:txBody>
      </p:sp>
      <p:pic>
        <p:nvPicPr>
          <p:cNvPr id="5" name="Picture 4" descr="mindware-logo.png"/>
          <p:cNvPicPr>
            <a:picLocks noChangeAspect="1"/>
          </p:cNvPicPr>
          <p:nvPr/>
        </p:nvPicPr>
        <p:blipFill>
          <a:blip r:embed="rId2"/>
          <a:stretch>
            <a:fillRect/>
          </a:stretch>
        </p:blipFill>
        <p:spPr>
          <a:xfrm>
            <a:off x="8899855" y="5486400"/>
            <a:ext cx="2743200" cy="797242"/>
          </a:xfrm>
          <a:prstGeom prst="rect">
            <a:avLst/>
          </a:prstGeom>
        </p:spPr>
      </p:pic>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 The law: Seeds Act, Seeds Rules and Seeds (Control) Order</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Seed labelling in India is governed by the Seeds Act, 1966 and the Seeds Rules, 1968 . Section 6(b) of the Act lets the Government notify the particulars that seed of notified kinds and varieties must carry, and Section 7 makes it an offence to sell such seed...</a:t>
            </a:r>
          </a:p>
          <a:p>
            <a:pPr>
              <a:spcAft>
                <a:spcPts val="800"/>
              </a:spcAft>
            </a:pPr>
            <a:r>
              <a:rPr sz="1500">
                <a:solidFill>
                  <a:srgbClr val="1F2937"/>
                </a:solidFill>
              </a:rPr>
              <a:t>•  Rule 7 - the person whose name is on the label is responsible for its accuracy while the container is unopened (but not for germination after the...</a:t>
            </a:r>
          </a:p>
          <a:p>
            <a:pPr>
              <a:spcAft>
                <a:spcPts val="800"/>
              </a:spcAft>
            </a:pPr>
            <a:r>
              <a:rPr sz="1500">
                <a:solidFill>
                  <a:srgbClr val="1F2937"/>
                </a:solidFill>
              </a:rPr>
              <a:t>•  Rule 8 - the contents of the label (see the next section).</a:t>
            </a:r>
          </a:p>
          <a:p>
            <a:pPr>
              <a:spcAft>
                <a:spcPts val="800"/>
              </a:spcAft>
            </a:pPr>
            <a:r>
              <a:rPr sz="1500">
                <a:solidFill>
                  <a:srgbClr val="1F2937"/>
                </a:solidFill>
              </a:rPr>
              <a:t>•  Rule 9 - the label goes on the innermost container and on every covering; it may instead be marked indelibly on the container.</a:t>
            </a:r>
          </a:p>
          <a:p>
            <a:pPr>
              <a:spcAft>
                <a:spcPts val="800"/>
              </a:spcAft>
            </a:pPr>
            <a:r>
              <a:rPr sz="1500">
                <a:solidFill>
                  <a:srgbClr val="1F2937"/>
                </a:solidFill>
              </a:rPr>
              <a:t>•  Rules 10-12 - no false or misleading statements and no disclaimers on the label.</a:t>
            </a:r>
          </a:p>
          <a:p>
            <a:pPr>
              <a:spcAft>
                <a:spcPts val="800"/>
              </a:spcAft>
            </a:pPr>
            <a:r>
              <a:rPr sz="1500">
                <a:solidFill>
                  <a:srgbClr val="1F2937"/>
                </a:solidFill>
              </a:rPr>
              <a:t>•  Rule 13 - seed may not be sold after the validity date, labels must not be defaced, and records must be kept for three years.</a:t>
            </a:r>
          </a:p>
          <a:p>
            <a:pPr>
              <a:spcAft>
                <a:spcPts val="800"/>
              </a:spcAft>
            </a:pPr>
            <a:r>
              <a:rPr sz="1500">
                <a:solidFill>
                  <a:srgbClr val="1F2937"/>
                </a:solidFill>
              </a:rPr>
              <a:t>•  Rule 17 and Form II - the certification tag and seal used by certification agencies.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1. The law: Seeds Act, Seeds Rules and Seeds (Control) Order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Seeds (Control) Amendment Order, 2006 (clause 8A) extends this: every dealer, including dealers in non-notified seed, must meet the Section 6 standards and any further standards for the size, colour and content of the label . A new Seeds Bill proposing QR...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2. What must be printed on a seed label</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500">
                <a:solidFill>
                  <a:srgbClr val="1F2937"/>
                </a:solidFill>
              </a:rPr>
              <a:t>•  Under Rule 8 of the Seeds Rules, the label must carry the particulars notified under Section 6(b) of the Act and the following details. In practice a seed label or tag shows:</a:t>
            </a:r>
          </a:p>
          <a:p>
            <a:pPr>
              <a:spcAft>
                <a:spcPts val="800"/>
              </a:spcAft>
            </a:pPr>
            <a:r>
              <a:rPr sz="1500">
                <a:solidFill>
                  <a:srgbClr val="1F2937"/>
                </a:solidFill>
              </a:rPr>
              <a:t>•  Kind and variety - Crop / kind and the variety name as notified</a:t>
            </a:r>
          </a:p>
          <a:p>
            <a:pPr>
              <a:spcAft>
                <a:spcPts val="800"/>
              </a:spcAft>
            </a:pPr>
            <a:r>
              <a:rPr sz="1500">
                <a:solidFill>
                  <a:srgbClr val="1F2937"/>
                </a:solidFill>
              </a:rPr>
              <a:t>•  Lot number - The seed lot identification</a:t>
            </a:r>
          </a:p>
          <a:p>
            <a:pPr>
              <a:spcAft>
                <a:spcPts val="800"/>
              </a:spcAft>
            </a:pPr>
            <a:r>
              <a:rPr sz="1500">
                <a:solidFill>
                  <a:srgbClr val="1F2937"/>
                </a:solidFill>
              </a:rPr>
              <a:t>•  Germination - Percentage, not below the notified minimum</a:t>
            </a:r>
          </a:p>
          <a:p>
            <a:pPr>
              <a:spcAft>
                <a:spcPts val="800"/>
              </a:spcAft>
            </a:pPr>
            <a:r>
              <a:rPr sz="1500">
                <a:solidFill>
                  <a:srgbClr val="1F2937"/>
                </a:solidFill>
              </a:rPr>
              <a:t>•  Physical purity - Percentage of pure seed</a:t>
            </a:r>
          </a:p>
          <a:p>
            <a:pPr>
              <a:spcAft>
                <a:spcPts val="800"/>
              </a:spcAft>
            </a:pPr>
            <a:r>
              <a:rPr sz="1500">
                <a:solidFill>
                  <a:srgbClr val="1F2937"/>
                </a:solidFill>
              </a:rPr>
              <a:t>•  Genetic purity - Where notified for the crop</a:t>
            </a:r>
          </a:p>
          <a:p>
            <a:pPr>
              <a:spcAft>
                <a:spcPts val="800"/>
              </a:spcAft>
            </a:pPr>
            <a:r>
              <a:rPr sz="1500">
                <a:solidFill>
                  <a:srgbClr val="1F2937"/>
                </a:solidFill>
              </a:rPr>
              <a:t>•  Date of test and validity - Date of testing; valid-up-to date</a:t>
            </a:r>
          </a:p>
        </p:txBody>
      </p:sp>
      <p:pic>
        <p:nvPicPr>
          <p:cNvPr id="6" name="Picture 5" descr="seed-label-packet-sticker.jpg"/>
          <p:cNvPicPr>
            <a:picLocks noChangeAspect="1"/>
          </p:cNvPicPr>
          <p:nvPr/>
        </p:nvPicPr>
        <p:blipFill>
          <a:blip r:embed="rId3"/>
          <a:stretch>
            <a:fillRect/>
          </a:stretch>
        </p:blipFill>
        <p:spPr>
          <a:xfrm>
            <a:off x="7619695" y="1280160"/>
            <a:ext cx="4206240" cy="2430272"/>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2. What must be printed on a seed label (cont.)</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The detailed list of notified particulars comes from Section 6(b) notifications and state guidance - always confirm the current list for your crop with your State Seed Certification Agency or seed inspector.</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3. Seed tag colours by class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6766560" cy="4937760"/>
          </a:xfrm>
          <a:prstGeom prst="rect">
            <a:avLst/>
          </a:prstGeom>
          <a:noFill/>
        </p:spPr>
        <p:txBody>
          <a:bodyPr wrap="square">
            <a:spAutoFit/>
          </a:bodyPr>
          <a:lstStyle/>
          <a:p>
            <a:pPr>
              <a:spcAft>
                <a:spcPts val="800"/>
              </a:spcAft>
            </a:pPr>
            <a:r>
              <a:rPr sz="1700">
                <a:solidFill>
                  <a:srgbClr val="1F2937"/>
                </a:solidFill>
              </a:rPr>
              <a:t>•  Breeder seed - Golden yellow label (cloth-lined, 12 x 6 cm) - The breeder / institute producing breeder seed</a:t>
            </a:r>
          </a:p>
          <a:p>
            <a:pPr>
              <a:spcAft>
                <a:spcPts val="800"/>
              </a:spcAft>
            </a:pPr>
            <a:r>
              <a:rPr sz="1700">
                <a:solidFill>
                  <a:srgbClr val="1F2937"/>
                </a:solidFill>
              </a:rPr>
              <a:t>•  Foundation seed - White tag (both sides) - State Seed Certification Agency</a:t>
            </a:r>
          </a:p>
          <a:p>
            <a:pPr>
              <a:spcAft>
                <a:spcPts val="800"/>
              </a:spcAft>
            </a:pPr>
            <a:r>
              <a:rPr sz="1700">
                <a:solidFill>
                  <a:srgbClr val="1F2937"/>
                </a:solidFill>
              </a:rPr>
              <a:t>•  Certified seed - Azure blue tag (both sides) - State Seed Certification Agency</a:t>
            </a:r>
          </a:p>
          <a:p>
            <a:pPr>
              <a:spcAft>
                <a:spcPts val="800"/>
              </a:spcAft>
            </a:pPr>
            <a:r>
              <a:rPr sz="1700">
                <a:solidFill>
                  <a:srgbClr val="1F2937"/>
                </a:solidFill>
              </a:rPr>
              <a:t>•  Truthfully labelled (TL) seed - Opal green tag - The seed producer (no certification agency)</a:t>
            </a:r>
          </a:p>
          <a:p>
            <a:pPr>
              <a:spcAft>
                <a:spcPts val="800"/>
              </a:spcAft>
            </a:pPr>
            <a:r>
              <a:rPr sz="1700">
                <a:solidFill>
                  <a:srgbClr val="1F2937"/>
                </a:solidFill>
              </a:rPr>
              <a:t>•  Colours as given in the Indian Minimum Seed Certification Standards and ICAR guidance. Older Seeds Rules text also mentions a purple tag for "registered" seed, a class not used in the current standards.</a:t>
            </a:r>
          </a:p>
        </p:txBody>
      </p:sp>
      <p:pic>
        <p:nvPicPr>
          <p:cNvPr id="6" name="Picture 5" descr="seed-label-certified-blue.jpg"/>
          <p:cNvPicPr>
            <a:picLocks noChangeAspect="1"/>
          </p:cNvPicPr>
          <p:nvPr/>
        </p:nvPicPr>
        <p:blipFill>
          <a:blip r:embed="rId3"/>
          <a:stretch>
            <a:fillRect/>
          </a:stretch>
        </p:blipFill>
        <p:spPr>
          <a:xfrm>
            <a:off x="7619695" y="1280160"/>
            <a:ext cx="4206240" cy="2430272"/>
          </a:xfrm>
          <a:prstGeom prst="rect">
            <a:avLst/>
          </a:prstGeom>
        </p:spPr>
      </p:pic>
      <p:sp>
        <p:nvSpPr>
          <p:cNvPr id="7" name="TextBox 6"/>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4. Size, material and attaching tags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Certification tag size: 15 cm x 7.5 cm, which may be reduced in proportion for small containers (Indian Minimum Seed Certification Standards 2013...</a:t>
            </a:r>
          </a:p>
          <a:p>
            <a:pPr>
              <a:spcAft>
                <a:spcPts val="800"/>
              </a:spcAft>
            </a:pPr>
            <a:r>
              <a:rPr sz="1700">
                <a:solidFill>
                  <a:srgbClr val="1F2937"/>
                </a:solidFill>
              </a:rPr>
              <a:t>•  Breeder seed label: 12 cm x 6 cm, cloth-lined.</a:t>
            </a:r>
          </a:p>
          <a:p>
            <a:pPr>
              <a:spcAft>
                <a:spcPts val="800"/>
              </a:spcAft>
            </a:pPr>
            <a:r>
              <a:rPr sz="1700">
                <a:solidFill>
                  <a:srgbClr val="1F2937"/>
                </a:solidFill>
              </a:rPr>
              <a:t>•  Material: the standards allow thick paper, paper with cloth lining, wax-coated or plastic-coated paper. Many companies now use tear-proof synthetic...</a:t>
            </a:r>
          </a:p>
          <a:p>
            <a:pPr>
              <a:spcAft>
                <a:spcPts val="800"/>
              </a:spcAft>
            </a:pPr>
            <a:r>
              <a:rPr sz="1700">
                <a:solidFill>
                  <a:srgbClr val="1F2937"/>
                </a:solidFill>
              </a:rPr>
              <a:t>•  Attaching: tags are stitched or sealed to the bag; certification tags carry the signature and stamp of the certification official on the back.</a:t>
            </a:r>
          </a:p>
          <a:p>
            <a:pPr>
              <a:spcAft>
                <a:spcPts val="800"/>
              </a:spcAft>
            </a:pPr>
            <a:r>
              <a:rPr sz="1700">
                <a:solidFill>
                  <a:srgbClr val="1F2937"/>
                </a:solidFill>
              </a:rPr>
              <a:t>•  Small packets: vegetable and flower seed packets usually carry a printed self-adhesive label or are printed directly with the required particulars.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5. Validity and re-validation tagging</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Certified seed is valid for 9 months from the date of test , and can be extended by 6 months at a time after each successful re-test. On re-validation the new date and the agency are stamped on the existing tags; if a lot is re-bagged, new tags are issued...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6. SATHI, QR codes and traceability</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700">
                <a:solidFill>
                  <a:srgbClr val="1F2937"/>
                </a:solidFill>
              </a:rPr>
              <a:t>•  SATHI - Seed Authentication, Traceability &amp; Holistic Inventory - is the Government of India seed traceability portal (seedtrace.gov.in), launched in April 2023 . Phase I covers the seed chain from nucleus and breeder seed to foundation and certified seed...</a:t>
            </a:r>
          </a:p>
          <a:p>
            <a:pPr>
              <a:spcAft>
                <a:spcPts val="800"/>
              </a:spcAft>
            </a:pPr>
            <a:r>
              <a:rPr sz="1700">
                <a:solidFill>
                  <a:srgbClr val="1F2937"/>
                </a:solidFill>
              </a:rPr>
              <a:t>•  Several states and crops (for example Bt cotton packets) have also introduced QR requirements. The exact QR content and format come from the portal and your state agency, so check the current instructions before designing tags - and choose tag stock and...</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7. Seed tags and labels we make</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Buy plain seed labels from us - blank seed tags and labels in azure blue, white, golden yellow and opal green, on rolls for your barcode printer. You print the lot data yourself; we supply the labels, ribbons and printer.</a:t>
            </a:r>
          </a:p>
          <a:p>
            <a:pPr>
              <a:spcAft>
                <a:spcPts val="800"/>
              </a:spcAft>
            </a:pPr>
            <a:r>
              <a:rPr sz="1500">
                <a:solidFill>
                  <a:srgbClr val="1F2937"/>
                </a:solidFill>
              </a:rPr>
              <a:t>•  Plain (blank) seed labels and tags - in all four colours, ready to print on your own thermal transfer printer.</a:t>
            </a:r>
          </a:p>
          <a:p>
            <a:pPr>
              <a:spcAft>
                <a:spcPts val="800"/>
              </a:spcAft>
            </a:pPr>
            <a:r>
              <a:rPr sz="1500">
                <a:solidFill>
                  <a:srgbClr val="1F2937"/>
                </a:solidFill>
              </a:rPr>
              <a:t>•  Seed certification and TL tags in white, azure blue, golden yellow and opal green - 15 x 7.5 cm and custom sizes, with eyelet / hole for stitching.</a:t>
            </a:r>
          </a:p>
          <a:p>
            <a:pPr>
              <a:spcAft>
                <a:spcPts val="800"/>
              </a:spcAft>
            </a:pPr>
            <a:r>
              <a:rPr sz="1500">
                <a:solidFill>
                  <a:srgbClr val="1F2937"/>
                </a:solidFill>
              </a:rPr>
              <a:t>•  Tear-proof synthetic tag stock (PP / PET) and coated paper options, pre-printed with your fixed design.</a:t>
            </a:r>
          </a:p>
          <a:p>
            <a:pPr>
              <a:spcAft>
                <a:spcPts val="800"/>
              </a:spcAft>
            </a:pPr>
            <a:r>
              <a:rPr sz="1500">
                <a:solidFill>
                  <a:srgbClr val="1F2937"/>
                </a:solidFill>
              </a:rPr>
              <a:t>•  Seed packet labels - self-adhesive labels for pouches, tins and boxes, with the treated-seed caution in red where needed.</a:t>
            </a:r>
          </a:p>
          <a:p>
            <a:pPr>
              <a:spcAft>
                <a:spcPts val="800"/>
              </a:spcAft>
            </a:pPr>
            <a:r>
              <a:rPr sz="1500">
                <a:solidFill>
                  <a:srgbClr val="1F2937"/>
                </a:solidFill>
              </a:rPr>
              <a:t>•  Variable-data printing - lot number, test date, validity, germination, purity, serial numbers, barcodes and QR codes.</a:t>
            </a:r>
          </a:p>
          <a:p>
            <a:pPr>
              <a:spcAft>
                <a:spcPts val="800"/>
              </a:spcAft>
            </a:pPr>
            <a:r>
              <a:rPr sz="1500">
                <a:solidFill>
                  <a:srgbClr val="1F2937"/>
                </a:solidFill>
              </a:rPr>
              <a:t>•  Rolls or fan-fold to run on desktop and industrial barcode printers; stock dies from our die list , new sizes on request.</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8. Printers, ribbons and scanners</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TextBox 4"/>
          <p:cNvSpPr txBox="1"/>
          <p:nvPr/>
        </p:nvSpPr>
        <p:spPr>
          <a:xfrm>
            <a:off x="457200" y="1143000"/>
            <a:ext cx="11277295" cy="4937760"/>
          </a:xfrm>
          <a:prstGeom prst="rect">
            <a:avLst/>
          </a:prstGeom>
          <a:noFill/>
        </p:spPr>
        <p:txBody>
          <a:bodyPr wrap="square">
            <a:spAutoFit/>
          </a:bodyPr>
          <a:lstStyle/>
          <a:p>
            <a:pPr>
              <a:spcAft>
                <a:spcPts val="800"/>
              </a:spcAft>
            </a:pPr>
            <a:r>
              <a:rPr sz="1500">
                <a:solidFill>
                  <a:srgbClr val="1F2937"/>
                </a:solidFill>
              </a:rPr>
              <a:t>•  Seed companies usually keep pre-printed coloured tags in stock and print the variable data in-house, lot by lot. For this we supply:</a:t>
            </a:r>
          </a:p>
          <a:p>
            <a:pPr>
              <a:spcAft>
                <a:spcPts val="800"/>
              </a:spcAft>
            </a:pPr>
            <a:r>
              <a:rPr sz="1500">
                <a:solidFill>
                  <a:srgbClr val="1F2937"/>
                </a:solidFill>
              </a:rPr>
              <a:t>•  Thermal transfer barcode printers - 4-inch desktop and industrial models from TSC , Zebra , GoDEX and others (paid service and AMC available).</a:t>
            </a:r>
          </a:p>
          <a:p>
            <a:pPr>
              <a:spcAft>
                <a:spcPts val="800"/>
              </a:spcAft>
            </a:pPr>
            <a:r>
              <a:rPr sz="1500">
                <a:solidFill>
                  <a:srgbClr val="1F2937"/>
                </a:solidFill>
              </a:rPr>
              <a:t>•  Resin ribbons (Mynds) for smudge-proof, water-resistant print on synthetic tags.</a:t>
            </a:r>
          </a:p>
          <a:p>
            <a:pPr>
              <a:spcAft>
                <a:spcPts val="800"/>
              </a:spcAft>
            </a:pPr>
            <a:r>
              <a:rPr sz="1500">
                <a:solidFill>
                  <a:srgbClr val="1F2937"/>
                </a:solidFill>
              </a:rPr>
              <a:t>•  Label software to print lot data and QR codes from Excel or your ERP.</a:t>
            </a:r>
          </a:p>
          <a:p>
            <a:pPr>
              <a:spcAft>
                <a:spcPts val="800"/>
              </a:spcAft>
            </a:pPr>
            <a:r>
              <a:rPr sz="1500">
                <a:solidFill>
                  <a:srgbClr val="1F2937"/>
                </a:solidFill>
              </a:rPr>
              <a:t>•  2D barcode scanners and mobile computers to scan QR codes at the warehouse and dealer.</a:t>
            </a:r>
          </a:p>
          <a:p>
            <a:pPr>
              <a:spcAft>
                <a:spcPts val="800"/>
              </a:spcAft>
            </a:pPr>
            <a:r>
              <a:rPr sz="1500">
                <a:solidFill>
                  <a:srgbClr val="1F2937"/>
                </a:solidFill>
              </a:rPr>
              <a:t>•  See also: types of barcode labels · types of barcode scanners · warehouse solutions</a:t>
            </a:r>
          </a:p>
        </p:txBody>
      </p:sp>
      <p:sp>
        <p:nvSpPr>
          <p:cNvPr id="6" name="TextBox 5"/>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914400"/>
          </a:xfrm>
          <a:prstGeom prst="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lIns="457200"/>
          <a:lstStyle/>
          <a:p>
            <a:pPr algn="ctr"/>
            <a:r>
              <a:rPr sz="2600" b="1">
                <a:solidFill>
                  <a:srgbClr val="FFFFFF"/>
                </a:solidFill>
              </a:rPr>
              <a:t>Indian RFID - Mindware: from consultation to implementation</a:t>
            </a:r>
          </a:p>
        </p:txBody>
      </p:sp>
      <p:pic>
        <p:nvPicPr>
          <p:cNvPr id="3" name="Picture 2" descr="mindware-logo.png"/>
          <p:cNvPicPr>
            <a:picLocks noChangeAspect="1"/>
          </p:cNvPicPr>
          <p:nvPr/>
        </p:nvPicPr>
        <p:blipFill>
          <a:blip r:embed="rId2"/>
          <a:stretch>
            <a:fillRect/>
          </a:stretch>
        </p:blipFill>
        <p:spPr>
          <a:xfrm>
            <a:off x="10088575" y="6291072"/>
            <a:ext cx="1573161" cy="457200"/>
          </a:xfrm>
          <a:prstGeom prst="rect">
            <a:avLst/>
          </a:prstGeom>
        </p:spPr>
      </p:pic>
      <p:sp>
        <p:nvSpPr>
          <p:cNvPr id="4" name="TextBox 3"/>
          <p:cNvSpPr txBox="1"/>
          <p:nvPr/>
        </p:nvSpPr>
        <p:spPr>
          <a:xfrm>
            <a:off x="457200" y="6355080"/>
            <a:ext cx="8229600" cy="365760"/>
          </a:xfrm>
          <a:prstGeom prst="rect">
            <a:avLst/>
          </a:prstGeom>
          <a:noFill/>
        </p:spPr>
        <p:txBody>
          <a:bodyPr wrap="none">
            <a:spAutoFit/>
          </a:bodyPr>
          <a:lstStyle/>
          <a:p>
            <a:r>
              <a:rPr sz="1100">
                <a:solidFill>
                  <a:srgbClr val="555E6B"/>
                </a:solidFill>
              </a:rPr>
              <a:t>Indian RFID - Mindware  |  www.indianrfid.com  |  +91-9717122688  |  gm@indianbarcode.com</a:t>
            </a:r>
          </a:p>
        </p:txBody>
      </p:sp>
      <p:sp>
        <p:nvSpPr>
          <p:cNvPr id="5" name="Rounded Rectangle 4"/>
          <p:cNvSpPr/>
          <p:nvPr/>
        </p:nvSpPr>
        <p:spPr>
          <a:xfrm>
            <a:off x="4572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1
Consultation</a:t>
            </a:r>
          </a:p>
        </p:txBody>
      </p:sp>
      <p:sp>
        <p:nvSpPr>
          <p:cNvPr id="6" name="Rounded Rectangle 5"/>
          <p:cNvSpPr/>
          <p:nvPr/>
        </p:nvSpPr>
        <p:spPr>
          <a:xfrm>
            <a:off x="21031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2
Site survey</a:t>
            </a:r>
          </a:p>
        </p:txBody>
      </p:sp>
      <p:sp>
        <p:nvSpPr>
          <p:cNvPr id="7" name="Rounded Rectangle 6"/>
          <p:cNvSpPr/>
          <p:nvPr/>
        </p:nvSpPr>
        <p:spPr>
          <a:xfrm>
            <a:off x="374904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3
Pilot</a:t>
            </a:r>
          </a:p>
        </p:txBody>
      </p:sp>
      <p:sp>
        <p:nvSpPr>
          <p:cNvPr id="8" name="Rounded Rectangle 7"/>
          <p:cNvSpPr/>
          <p:nvPr/>
        </p:nvSpPr>
        <p:spPr>
          <a:xfrm>
            <a:off x="539496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4
Supply</a:t>
            </a:r>
          </a:p>
        </p:txBody>
      </p:sp>
      <p:sp>
        <p:nvSpPr>
          <p:cNvPr id="9" name="Rounded Rectangle 8"/>
          <p:cNvSpPr/>
          <p:nvPr/>
        </p:nvSpPr>
        <p:spPr>
          <a:xfrm>
            <a:off x="704088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5
Encoding &amp; software</a:t>
            </a:r>
          </a:p>
        </p:txBody>
      </p:sp>
      <p:sp>
        <p:nvSpPr>
          <p:cNvPr id="10" name="Rounded Rectangle 9"/>
          <p:cNvSpPr/>
          <p:nvPr/>
        </p:nvSpPr>
        <p:spPr>
          <a:xfrm>
            <a:off x="868680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6
Installation &amp; training</a:t>
            </a:r>
          </a:p>
        </p:txBody>
      </p:sp>
      <p:sp>
        <p:nvSpPr>
          <p:cNvPr id="11" name="Rounded Rectangle 10"/>
          <p:cNvSpPr/>
          <p:nvPr/>
        </p:nvSpPr>
        <p:spPr>
          <a:xfrm>
            <a:off x="10332720" y="1463040"/>
            <a:ext cx="1554480" cy="1280160"/>
          </a:xfrm>
          <a:prstGeom prst="roundRect">
            <a:avLst/>
          </a:prstGeom>
          <a:solidFill>
            <a:srgbClr val="4C1D95"/>
          </a:solidFill>
          <a:ln>
            <a:noFill/>
          </a:ln>
        </p:spPr>
        <p:style>
          <a:lnRef idx="1">
            <a:schemeClr val="accent1"/>
          </a:lnRef>
          <a:fillRef idx="3">
            <a:schemeClr val="accent1"/>
          </a:fillRef>
          <a:effectRef idx="2">
            <a:schemeClr val="accent1"/>
          </a:effectRef>
          <a:fontRef idx="minor">
            <a:schemeClr val="lt1"/>
          </a:fontRef>
        </p:style>
        <p:txBody>
          <a:bodyPr rtlCol="0" anchor="ctr" wrap="square"/>
          <a:lstStyle/>
          <a:p>
            <a:pPr algn="ctr"/>
            <a:r>
              <a:rPr sz="1500" b="1">
                <a:solidFill>
                  <a:srgbClr val="FFFFFF"/>
                </a:solidFill>
              </a:rPr>
              <a:t>7
Support &amp; AMC</a:t>
            </a:r>
          </a:p>
        </p:txBody>
      </p:sp>
      <p:sp>
        <p:nvSpPr>
          <p:cNvPr id="12" name="TextBox 11"/>
          <p:cNvSpPr txBox="1"/>
          <p:nvPr/>
        </p:nvSpPr>
        <p:spPr>
          <a:xfrm>
            <a:off x="457200" y="3108960"/>
            <a:ext cx="11247120" cy="2560320"/>
          </a:xfrm>
          <a:prstGeom prst="rect">
            <a:avLst/>
          </a:prstGeom>
          <a:noFill/>
        </p:spPr>
        <p:txBody>
          <a:bodyPr wrap="square">
            <a:spAutoFit/>
          </a:bodyPr>
          <a:lstStyle/>
          <a:p>
            <a:pPr>
              <a:spcAft>
                <a:spcPts val="1000"/>
              </a:spcAft>
            </a:pPr>
            <a:r>
              <a:rPr sz="1800" b="0">
                <a:solidFill>
                  <a:srgbClr val="1F2937"/>
                </a:solidFill>
              </a:rPr>
              <a:t>Mindware (New Delhi, since 1997) and its RFID division Indian RFID take your project from the first conversation to a working system - and support it after go-live.</a:t>
            </a:r>
          </a:p>
          <a:p>
            <a:pPr>
              <a:spcAft>
                <a:spcPts val="1000"/>
              </a:spcAft>
            </a:pPr>
            <a:r>
              <a:rPr sz="1600" b="1">
                <a:solidFill>
                  <a:srgbClr val="1F2937"/>
                </a:solidFill>
              </a:rPr>
              <a:t>Phone / WhatsApp: +91-9717122688    Email: gm@indianbarcode.com</a:t>
            </a:r>
          </a:p>
          <a:p>
            <a:pPr>
              <a:spcAft>
                <a:spcPts val="1000"/>
              </a:spcAft>
            </a:pPr>
            <a:r>
              <a:rPr sz="1600" b="0">
                <a:solidFill>
                  <a:srgbClr val="1F2937"/>
                </a:solidFill>
              </a:rPr>
              <a:t>S-4, Pankaj Plaza, Pocket-7, Plot-7, Dwarka Sector-12, New Delhi - 110078</a:t>
            </a:r>
          </a:p>
          <a:p>
            <a:pPr>
              <a:spcAft>
                <a:spcPts val="1000"/>
              </a:spcAft>
            </a:pPr>
            <a:r>
              <a:rPr sz="1600" b="0">
                <a:solidFill>
                  <a:srgbClr val="1F2937"/>
                </a:solidFill>
              </a:rPr>
              <a:t>www.indianrfid.com  |  Free guides: www.indianrfid.com/whitepapers</a:t>
            </a:r>
          </a:p>
        </p:txBody>
      </p:sp>
      <p:sp>
        <p:nvSpPr>
          <p:cNvPr id="13" name="TextBox 12"/>
          <p:cNvSpPr txBox="1"/>
          <p:nvPr/>
        </p:nvSpPr>
        <p:spPr>
          <a:xfrm rot="19800000">
            <a:off x="0" y="0"/>
            <a:ext cx="12191695" cy="6858000"/>
          </a:xfrm>
          <a:prstGeom prst="rect">
            <a:avLst/>
          </a:prstGeom>
          <a:noFill/>
        </p:spPr>
        <p:txBody>
          <a:bodyPr wrap="none" anchor="ctr">
            <a:spAutoFit/>
          </a:bodyPr>
          <a:lstStyle/>
          <a:p>
            <a:pPr algn="ctr"/>
            <a:r>
              <a:rPr sz="12000" b="1">
                <a:solidFill>
                  <a:srgbClr val="7C3AED">
                    <a:alpha val="12000"/>
                  </a:srgbClr>
                </a:solidFill>
              </a:rPr>
              <a:t>MINDWARE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Seed Labels &amp; Seed Certification Tags in India - The Complete Guide</dc:title>
  <dc:subject>www.indianrfid.com/seed-labels-india</dc:subject>
  <dc:creator>Mindware - Indian RFID</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