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20624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914400"/>
            <a:ext cx="10881360" cy="2194560"/>
          </a:xfrm>
          <a:prstGeom prst="rect">
            <a:avLst/>
          </a:prstGeom>
          <a:noFill/>
        </p:spPr>
        <p:txBody>
          <a:bodyPr wrap="square">
            <a:spAutoFit/>
          </a:bodyPr>
          <a:lstStyle/>
          <a:p>
            <a:r>
              <a:rPr sz="3800" b="1">
                <a:solidFill>
                  <a:srgbClr val="FFFFFF"/>
                </a:solidFill>
              </a:rPr>
              <a:t>Which RFID Chip for Which Application</a:t>
            </a:r>
          </a:p>
          <a:p>
            <a:r>
              <a:rPr sz="1800">
                <a:solidFill>
                  <a:srgbClr val="FDE68A"/>
                </a:solidFill>
              </a:rPr>
              <a:t>Choosing the right RFID chip and tag is the single most important technical decision in a project. This chapter maps common applications to frequency, tag type and example chips, lists the questions to ask before you choose, and...</a:t>
            </a:r>
          </a:p>
        </p:txBody>
      </p:sp>
      <p:sp>
        <p:nvSpPr>
          <p:cNvPr id="4" name="TextBox 3"/>
          <p:cNvSpPr txBox="1"/>
          <p:nvPr/>
        </p:nvSpPr>
        <p:spPr>
          <a:xfrm>
            <a:off x="640080" y="4434840"/>
            <a:ext cx="10881360" cy="1005840"/>
          </a:xfrm>
          <a:prstGeom prst="rect">
            <a:avLst/>
          </a:prstGeom>
          <a:noFill/>
        </p:spPr>
        <p:txBody>
          <a:bodyPr wrap="square">
            <a:spAutoFit/>
          </a:bodyPr>
          <a:lstStyle/>
          <a:p>
            <a:r>
              <a:rPr sz="2000" b="1">
                <a:solidFill>
                  <a:srgbClr val="4C1D95"/>
                </a:solidFill>
              </a:rPr>
              <a:t>Indian RFID - Mindware, New Delhi  |  From consultation to implementation</a:t>
            </a:r>
          </a:p>
          <a:p>
            <a:r>
              <a:rPr sz="1400">
                <a:solidFill>
                  <a:srgbClr val="555E6B"/>
                </a:solidFill>
              </a:rPr>
              <a:t>www.indianrfid.com/rfid-academy/which-rfid-chip-to-use   |   +91-9717122688   |   gm@indianbarcode.com</a:t>
            </a:r>
          </a:p>
        </p:txBody>
      </p:sp>
      <p:pic>
        <p:nvPicPr>
          <p:cNvPr id="5" name="Picture 4" descr="mindware-logo.png"/>
          <p:cNvPicPr>
            <a:picLocks noChangeAspect="1"/>
          </p:cNvPicPr>
          <p:nvPr/>
        </p:nvPicPr>
        <p:blipFill>
          <a:blip r:embed="rId2"/>
          <a:stretch>
            <a:fillRect/>
          </a:stretch>
        </p:blipFill>
        <p:spPr>
          <a:xfrm>
            <a:off x="8899855" y="5486400"/>
            <a:ext cx="2743200" cy="797242"/>
          </a:xfrm>
          <a:prstGeom prst="rect">
            <a:avLst/>
          </a:prstGeom>
        </p:spPr>
      </p:pic>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Start with the application, not the chip</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A common question to RFID suppliers is "Which is the best chip?" There is no single best chip - only the best chip for a given job . A chip that is ideal for apparel labels may be useless on a metal server rack, and a secure NFC chip is wasted on a carton...</a:t>
            </a:r>
          </a:p>
          <a:p>
            <a:pPr>
              <a:spcAft>
                <a:spcPts val="800"/>
              </a:spcAft>
            </a:pPr>
            <a:r>
              <a:rPr sz="1500">
                <a:solidFill>
                  <a:srgbClr val="1F2937"/>
                </a:solidFill>
              </a:rPr>
              <a:t>•  The right order of decisions is:</a:t>
            </a:r>
          </a:p>
          <a:p>
            <a:pPr>
              <a:spcAft>
                <a:spcPts val="800"/>
              </a:spcAft>
            </a:pPr>
            <a:r>
              <a:rPr sz="1500">
                <a:solidFill>
                  <a:srgbClr val="1F2937"/>
                </a:solidFill>
              </a:rPr>
              <a:t>•  Define the job: what is tagged, how many items, how far away, how fast, and who or what reads it (fixed reader, handheld, smartphone).</a:t>
            </a:r>
          </a:p>
          <a:p>
            <a:pPr>
              <a:spcAft>
                <a:spcPts val="800"/>
              </a:spcAft>
            </a:pPr>
            <a:r>
              <a:rPr sz="1500">
                <a:solidFill>
                  <a:srgbClr val="1F2937"/>
                </a:solidFill>
              </a:rPr>
              <a:t>•  Choose the frequency band: LF, HF/NFC or UHF, based on range, environment and reader type. See RFID Frequencies for the physics.</a:t>
            </a:r>
          </a:p>
          <a:p>
            <a:pPr>
              <a:spcAft>
                <a:spcPts val="800"/>
              </a:spcAft>
            </a:pPr>
            <a:r>
              <a:rPr sz="1500">
                <a:solidFill>
                  <a:srgbClr val="1F2937"/>
                </a:solidFill>
              </a:rPr>
              <a:t>•  Choose the tag form: paper label, wet inlay, on-metal hard tag, laundry tag, card, wristband, windshield sticker and so on. The Types of RFID Tags...</a:t>
            </a:r>
          </a:p>
          <a:p>
            <a:pPr>
              <a:spcAft>
                <a:spcPts val="800"/>
              </a:spcAft>
            </a:pPr>
            <a:r>
              <a:rPr sz="1500">
                <a:solidFill>
                  <a:srgbClr val="1F2937"/>
                </a:solidFill>
              </a:rPr>
              <a:t>•  Choose the chip inside: based on memory, security, sensitivity and compatibility with your ecosystem (for example a retailer's approved list).</a:t>
            </a:r>
          </a:p>
          <a:p>
            <a:pPr>
              <a:spcAft>
                <a:spcPts val="800"/>
              </a:spcAft>
            </a:pPr>
            <a:r>
              <a:rPr sz="1500">
                <a:solidFill>
                  <a:srgbClr val="1F2937"/>
                </a:solidFill>
              </a:rPr>
              <a:t>•  Test the finished tags on real items before buying in volume.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Start with the application, not the chip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The chip families named in this chapter are explained in RFID Chips Explained . The examples below are typical choices, not the only correct ones; many equivalent chips exist.</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Application selection table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6766560" cy="4937760"/>
          </a:xfrm>
          <a:prstGeom prst="rect">
            <a:avLst/>
          </a:prstGeom>
          <a:noFill/>
        </p:spPr>
        <p:txBody>
          <a:bodyPr wrap="square">
            <a:spAutoFit/>
          </a:bodyPr>
          <a:lstStyle/>
          <a:p>
            <a:pPr>
              <a:spcAft>
                <a:spcPts val="800"/>
              </a:spcAft>
            </a:pPr>
            <a:r>
              <a:rPr sz="1500">
                <a:solidFill>
                  <a:srgbClr val="1F2937"/>
                </a:solidFill>
              </a:rPr>
              <a:t>•  Retail apparel and footwear - UHF (EPC Gen2) - Hang tags, care labels, sticker labels - Impinj M730/M750, NXP UCODE 8/9, Alien Higgs-10 - Fast bulk...</a:t>
            </a:r>
          </a:p>
          <a:p>
            <a:pPr>
              <a:spcAft>
                <a:spcPts val="800"/>
              </a:spcAft>
            </a:pPr>
            <a:r>
              <a:rPr sz="1500">
                <a:solidFill>
                  <a:srgbClr val="1F2937"/>
                </a:solidFill>
              </a:rPr>
              <a:t>•  Warehouse cartons and pallets - UHF - Paper face labels, often printed with barcode too - Monza R6 family, M700, UCODE 8/9 - Reads at dock doors and...</a:t>
            </a:r>
          </a:p>
          <a:p>
            <a:pPr>
              <a:spcAft>
                <a:spcPts val="800"/>
              </a:spcAft>
            </a:pPr>
            <a:r>
              <a:rPr sz="1500">
                <a:solidFill>
                  <a:srgbClr val="1F2937"/>
                </a:solidFill>
              </a:rPr>
              <a:t>•  Jewellery - UHF - Small tail/dumbbell tags tied to each piece - Impinj M700, UCODE 9 - Counting hundreds of pieces in minutes; tag stays on the item...</a:t>
            </a:r>
          </a:p>
          <a:p>
            <a:pPr>
              <a:spcAft>
                <a:spcPts val="800"/>
              </a:spcAft>
            </a:pPr>
            <a:r>
              <a:rPr sz="1500">
                <a:solidFill>
                  <a:srgbClr val="1F2937"/>
                </a:solidFill>
              </a:rPr>
              <a:t>•  Library books - HF (ISO 15693) or UHF - Thin book labels - ICODE SLIX2 (HF); UCODE / Monza (UHF) - HF has the established ISO 28560 library data...</a:t>
            </a:r>
          </a:p>
          <a:p>
            <a:pPr>
              <a:spcAft>
                <a:spcPts val="800"/>
              </a:spcAft>
            </a:pPr>
            <a:r>
              <a:rPr sz="1500">
                <a:solidFill>
                  <a:srgbClr val="1F2937"/>
                </a:solidFill>
              </a:rPr>
              <a:t>•  Pharma and anti-counterfeit - HF/NFC or UHF - Labels, tamper-evident seals - NTAG 424 DNA, ICODE DNA, UCODE DNA - Cryptographic authentication proves...</a:t>
            </a:r>
          </a:p>
          <a:p>
            <a:pPr>
              <a:spcAft>
                <a:spcPts val="800"/>
              </a:spcAft>
            </a:pPr>
            <a:r>
              <a:rPr sz="1500">
                <a:solidFill>
                  <a:srgbClr val="1F2937"/>
                </a:solidFill>
              </a:rPr>
              <a:t>•  Access control and cashless - HF (ISO 14443A) - PVC cards, key fobs, wristbands - MIFARE DESFire EV2/EV3 - AES-128 security, multi-application; avoid...</a:t>
            </a:r>
          </a:p>
          <a:p>
            <a:pPr>
              <a:spcAft>
                <a:spcPts val="800"/>
              </a:spcAft>
            </a:pPr>
            <a:r>
              <a:rPr sz="1500">
                <a:solidFill>
                  <a:srgbClr val="1F2937"/>
                </a:solidFill>
              </a:rPr>
              <a:t>•  Finished tags for most of these applications are available in our UHF RFID labels , NFC tags, RFID hard tags , wristbands and cards ranges.</a:t>
            </a:r>
          </a:p>
        </p:txBody>
      </p:sp>
      <p:pic>
        <p:nvPicPr>
          <p:cNvPr id="6" name="Picture 5" descr="311594626069RFID-Garment-Tag.jpg"/>
          <p:cNvPicPr>
            <a:picLocks noChangeAspect="1"/>
          </p:cNvPicPr>
          <p:nvPr/>
        </p:nvPicPr>
        <p:blipFill>
          <a:blip r:embed="rId3"/>
          <a:stretch>
            <a:fillRect/>
          </a:stretch>
        </p:blipFill>
        <p:spPr>
          <a:xfrm>
            <a:off x="7619695" y="1280160"/>
            <a:ext cx="4206240" cy="4206240"/>
          </a:xfrm>
          <a:prstGeom prst="rect">
            <a:avLst/>
          </a:prstGeom>
        </p:spPr>
      </p:pic>
      <p:sp>
        <p:nvSpPr>
          <p:cNvPr id="7" name="TextBox 6"/>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Notes on key applications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Retail and supply chain</a:t>
            </a:r>
          </a:p>
          <a:p>
            <a:pPr>
              <a:spcAft>
                <a:spcPts val="800"/>
              </a:spcAft>
            </a:pPr>
            <a:r>
              <a:rPr sz="1500">
                <a:solidFill>
                  <a:srgbClr val="1F2937"/>
                </a:solidFill>
              </a:rPr>
              <a:t>•  Retail tagging is driven by volume and cost. Most retail programmes specify UHF EPC Gen2 labels with a serialised GTIN (SGTIN-96) in the EPC bank and no need for user memory.</a:t>
            </a:r>
          </a:p>
          <a:p>
            <a:pPr>
              <a:spcAft>
                <a:spcPts val="800"/>
              </a:spcAft>
            </a:pPr>
            <a:r>
              <a:rPr sz="1500">
                <a:solidFill>
                  <a:srgbClr val="1F2937"/>
                </a:solidFill>
              </a:rPr>
              <a:t>•  Jewellery</a:t>
            </a:r>
          </a:p>
          <a:p>
            <a:pPr>
              <a:spcAft>
                <a:spcPts val="800"/>
              </a:spcAft>
            </a:pPr>
            <a:r>
              <a:rPr sz="1500">
                <a:solidFill>
                  <a:srgbClr val="1F2937"/>
                </a:solidFill>
              </a:rPr>
              <a:t>•  Gold and silver are metals, but jewellery tags work because the small UHF tag hangs from the piece on a thread rather than sitting flat on a large metal surface. Showrooms count trays and safes with handhelds and use RFID-enabled counters for sales.</a:t>
            </a:r>
          </a:p>
          <a:p>
            <a:pPr>
              <a:spcAft>
                <a:spcPts val="800"/>
              </a:spcAft>
            </a:pPr>
            <a:r>
              <a:rPr sz="1500">
                <a:solidFill>
                  <a:srgbClr val="1F2937"/>
                </a:solidFill>
              </a:rPr>
              <a:t>•  Library</a:t>
            </a:r>
          </a:p>
          <a:p>
            <a:pPr>
              <a:spcAft>
                <a:spcPts val="800"/>
              </a:spcAft>
            </a:pPr>
            <a:r>
              <a:rPr sz="1500">
                <a:solidFill>
                  <a:srgbClr val="1F2937"/>
                </a:solidFill>
              </a:rPr>
              <a:t>•  Many libraries worldwide use HF ISO 15693 tags with ICODE SLIX2 and the ISO 28560 data model, which gives good self-checkout and security-gate performance. UHF is increasingly chosen for new libraries because it speeds up shelf audits.</a:t>
            </a:r>
          </a:p>
          <a:p>
            <a:pPr>
              <a:spcAft>
                <a:spcPts val="800"/>
              </a:spcAft>
            </a:pPr>
            <a:r>
              <a:rPr sz="1500">
                <a:solidFill>
                  <a:srgbClr val="1F2937"/>
                </a:solidFill>
              </a:rPr>
              <a:t>•  Pharma and brand protection</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Notes on key applications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A serial number alone does not stop counterfeiters - they can copy a readable number onto a fake tag. Real authentication needs a chip that performs a cryptographic challenge-response, such as NTAG 424 DNA (consumers tap with a phone and a server validates...</a:t>
            </a:r>
          </a:p>
          <a:p>
            <a:pPr>
              <a:spcAft>
                <a:spcPts val="800"/>
              </a:spcAft>
            </a:pPr>
            <a:r>
              <a:rPr sz="1500">
                <a:solidFill>
                  <a:srgbClr val="1F2937"/>
                </a:solidFill>
              </a:rPr>
              <a:t>•  Animal identification</a:t>
            </a:r>
          </a:p>
          <a:p>
            <a:pPr>
              <a:spcAft>
                <a:spcPts val="800"/>
              </a:spcAft>
            </a:pPr>
            <a:r>
              <a:rPr sz="1500">
                <a:solidFill>
                  <a:srgbClr val="1F2937"/>
                </a:solidFill>
              </a:rPr>
              <a:t>•  Animal ID uses LF at 134.2 kHz under ISO 11784 (code structure) and ISO 11785 (air interface). FDX-B is the dominant protocol for pets and livestock.</a:t>
            </a:r>
          </a:p>
          <a:p>
            <a:pPr>
              <a:spcAft>
                <a:spcPts val="800"/>
              </a:spcAft>
            </a:pPr>
            <a:r>
              <a:rPr sz="1500">
                <a:solidFill>
                  <a:srgbClr val="1F2937"/>
                </a:solidFill>
              </a:rPr>
              <a:t>•  Vehicles and FASTag</a:t>
            </a:r>
          </a:p>
          <a:p>
            <a:pPr>
              <a:spcAft>
                <a:spcPts val="800"/>
              </a:spcAft>
            </a:pPr>
            <a:r>
              <a:rPr sz="1500">
                <a:solidFill>
                  <a:srgbClr val="1F2937"/>
                </a:solidFill>
              </a:rPr>
              <a:t>•  Vehicle tags must be read at speed through windscreen glass. FASTag, India's electronic toll system, uses passive UHF EPC Gen2 windshield stickers that break if peeled off, preventing transfer between vehicles.</a:t>
            </a:r>
          </a:p>
          <a:p>
            <a:pPr>
              <a:spcAft>
                <a:spcPts val="800"/>
              </a:spcAft>
            </a:pPr>
            <a:r>
              <a:rPr sz="1500">
                <a:solidFill>
                  <a:srgbClr val="1F2937"/>
                </a:solidFill>
              </a:rPr>
              <a:t>•  Laundry, tyres and solar panels</a:t>
            </a:r>
          </a:p>
          <a:p>
            <a:pPr>
              <a:spcAft>
                <a:spcPts val="800"/>
              </a:spcAft>
            </a:pPr>
            <a:r>
              <a:rPr sz="1500">
                <a:solidFill>
                  <a:srgbClr val="1F2937"/>
                </a:solidFill>
              </a:rPr>
              <a:t>•  These are "hostile environment" applications. Laundry tags face high temperature, pressure from presses and harsh chemicals for hundreds of wash cycles.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Questions to ask before choosing</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Work through these questions with your supplier or integrator. The answers usually make the chip choice obvious.</a:t>
            </a:r>
          </a:p>
          <a:p>
            <a:pPr>
              <a:spcAft>
                <a:spcPts val="800"/>
              </a:spcAft>
            </a:pPr>
            <a:r>
              <a:rPr sz="1500">
                <a:solidFill>
                  <a:srgbClr val="1F2937"/>
                </a:solidFill>
              </a:rPr>
              <a:t>•  What is the item made of? Metal, liquids, foil packaging, carbon fibre and dense materials all affect UHF performance.</a:t>
            </a:r>
          </a:p>
          <a:p>
            <a:pPr>
              <a:spcAft>
                <a:spcPts val="800"/>
              </a:spcAft>
            </a:pPr>
            <a:r>
              <a:rPr sz="1500">
                <a:solidFill>
                  <a:srgbClr val="1F2937"/>
                </a:solidFill>
              </a:rPr>
              <a:t>•  How far is the reader? A few centimetres (tap), up to a metre (desk or gate), or several metres (dock door, ceiling)?</a:t>
            </a:r>
          </a:p>
          <a:p>
            <a:pPr>
              <a:spcAft>
                <a:spcPts val="800"/>
              </a:spcAft>
            </a:pPr>
            <a:r>
              <a:rPr sz="1500">
                <a:solidFill>
                  <a:srgbClr val="1F2937"/>
                </a:solidFill>
              </a:rPr>
              <a:t>•  How many tags must be read at once, and how fast? Bulk reading of hundreds of items favours UHF.</a:t>
            </a:r>
          </a:p>
          <a:p>
            <a:pPr>
              <a:spcAft>
                <a:spcPts val="800"/>
              </a:spcAft>
            </a:pPr>
            <a:r>
              <a:rPr sz="1500">
                <a:solidFill>
                  <a:srgbClr val="1F2937"/>
                </a:solidFill>
              </a:rPr>
              <a:t>•  Who reads the tag? Your own fixed or handheld readers, your customers' smartphones, or partner systems such as a retailer or toll operator?</a:t>
            </a:r>
          </a:p>
          <a:p>
            <a:pPr>
              <a:spcAft>
                <a:spcPts val="800"/>
              </a:spcAft>
            </a:pPr>
            <a:r>
              <a:rPr sz="1500">
                <a:solidFill>
                  <a:srgbClr val="1F2937"/>
                </a:solidFill>
              </a:rPr>
              <a:t>•  Is security required? Is it enough to identify the item, or must you prove it is genuine or control who can write data?</a:t>
            </a:r>
          </a:p>
          <a:p>
            <a:pPr>
              <a:spcAft>
                <a:spcPts val="800"/>
              </a:spcAft>
            </a:pPr>
            <a:r>
              <a:rPr sz="1500">
                <a:solidFill>
                  <a:srgbClr val="1F2937"/>
                </a:solidFill>
              </a:rPr>
              <a:t>•  How much data must be on the tag? A unique ID linked to a database is usually best. Choose user memory only when data must be available offline.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Questions to ask before choosing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What is the environment and lifetime? Temperature, washing, outdoor UV, chemicals, impact and expected service life.</a:t>
            </a:r>
          </a:p>
          <a:p>
            <a:pPr>
              <a:spcAft>
                <a:spcPts val="800"/>
              </a:spcAft>
            </a:pPr>
            <a:r>
              <a:rPr sz="1700">
                <a:solidFill>
                  <a:srgbClr val="1F2937"/>
                </a:solidFill>
              </a:rPr>
              <a:t>•  How will tags be applied and encoded? Printed on an RFID printer, pre-encoded by the supplier, or encoded on site?</a:t>
            </a:r>
          </a:p>
          <a:p>
            <a:pPr>
              <a:spcAft>
                <a:spcPts val="800"/>
              </a:spcAft>
            </a:pPr>
            <a:r>
              <a:rPr sz="1700">
                <a:solidFill>
                  <a:srgbClr val="1F2937"/>
                </a:solidFill>
              </a:rPr>
              <a:t>•  Which region? Tags used in India should be tuned for 865-867 MHz; export items may need global 860-960 MHz tuning.</a:t>
            </a:r>
          </a:p>
          <a:p>
            <a:pPr>
              <a:spcAft>
                <a:spcPts val="800"/>
              </a:spcAft>
            </a:pPr>
            <a:r>
              <a:rPr sz="1700">
                <a:solidFill>
                  <a:srgbClr val="1F2937"/>
                </a:solidFill>
              </a:rPr>
              <a:t>•  What volume and budget? Indicative costs range from a few rupees for simple UHF inlays in high volume to several hundred rupees or more for rugged...</a:t>
            </a:r>
          </a:p>
          <a:p>
            <a:pPr>
              <a:spcAft>
                <a:spcPts val="800"/>
              </a:spcAft>
            </a:pPr>
            <a:r>
              <a:rPr sz="1700">
                <a:solidFill>
                  <a:srgbClr val="1F2937"/>
                </a:solidFill>
              </a:rPr>
              <a:t>•  Tip: Ask for 20-50 samples of two or three shortlisted tags and test them on your actual items with your intended reader. Real samples beat datasheet numbers every time.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Rules of thumb by band</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Choose UHF when you need range beyond about one metre, bulk reading, or integration with retail and logistics standards. Pay attention to metal and...</a:t>
            </a:r>
          </a:p>
          <a:p>
            <a:pPr>
              <a:spcAft>
                <a:spcPts val="800"/>
              </a:spcAft>
            </a:pPr>
            <a:r>
              <a:rPr sz="1700">
                <a:solidFill>
                  <a:srgbClr val="1F2937"/>
                </a:solidFill>
              </a:rPr>
              <a:t>•  Choose HF/NFC when the read should be deliberate and close, when consumers will use smartphones, or when you need mature, certified security for...</a:t>
            </a:r>
          </a:p>
          <a:p>
            <a:pPr>
              <a:spcAft>
                <a:spcPts val="800"/>
              </a:spcAft>
            </a:pPr>
            <a:r>
              <a:rPr sz="1700">
                <a:solidFill>
                  <a:srgbClr val="1F2937"/>
                </a:solidFill>
              </a:rPr>
              <a:t>•  Choose LF for animals, for operation very close to metal or in water, and where existing readers and standards require it.</a:t>
            </a:r>
          </a:p>
          <a:p>
            <a:pPr>
              <a:spcAft>
                <a:spcPts val="800"/>
              </a:spcAft>
            </a:pPr>
            <a:r>
              <a:rPr sz="1700">
                <a:solidFill>
                  <a:srgbClr val="1F2937"/>
                </a:solidFill>
              </a:rPr>
              <a:t>•  Consider dual-frequency tags (UHF plus NFC) when the same item must be read in the warehouse and by consumers.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Common mistakes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Watch out: The most expensive mistake is ordering thousands of tags based on a datasheet or a demo on a desk, then discovering they do not read on the real product. Always test first.</a:t>
            </a:r>
          </a:p>
          <a:p>
            <a:pPr>
              <a:spcAft>
                <a:spcPts val="800"/>
              </a:spcAft>
            </a:pPr>
            <a:r>
              <a:rPr sz="1500">
                <a:solidFill>
                  <a:srgbClr val="1F2937"/>
                </a:solidFill>
              </a:rPr>
              <a:t>•  Using a standard UHF label on metal or liquid-filled items. It will detune and fail. Use on-metal tags or tags designed for the material.</a:t>
            </a:r>
          </a:p>
          <a:p>
            <a:pPr>
              <a:spcAft>
                <a:spcPts val="800"/>
              </a:spcAft>
            </a:pPr>
            <a:r>
              <a:rPr sz="1500">
                <a:solidFill>
                  <a:srgbClr val="1F2937"/>
                </a:solidFill>
              </a:rPr>
              <a:t>•  Choosing a chip for its maximum memory "just in case". More memory usually means higher cost and sometimes lower sensitivity. Store data in the...</a:t>
            </a:r>
          </a:p>
          <a:p>
            <a:pPr>
              <a:spcAft>
                <a:spcPts val="800"/>
              </a:spcAft>
            </a:pPr>
            <a:r>
              <a:rPr sz="1500">
                <a:solidFill>
                  <a:srgbClr val="1F2937"/>
                </a:solidFill>
              </a:rPr>
              <a:t>•  Treating a readable serial number as security. EM4100 cards, MIFARE Classic and plain UHF EPCs can be copied. Use AES-based chips where security...</a:t>
            </a:r>
          </a:p>
          <a:p>
            <a:pPr>
              <a:spcAft>
                <a:spcPts val="800"/>
              </a:spcAft>
            </a:pPr>
            <a:r>
              <a:rPr sz="1500">
                <a:solidFill>
                  <a:srgbClr val="1F2937"/>
                </a:solidFill>
              </a:rPr>
              <a:t>•  Ignoring region tuning. A tag optimised for 915 MHz may lose noticeable range at 866 MHz.</a:t>
            </a:r>
          </a:p>
          <a:p>
            <a:pPr>
              <a:spcAft>
                <a:spcPts val="800"/>
              </a:spcAft>
            </a:pPr>
            <a:r>
              <a:rPr sz="1500">
                <a:solidFill>
                  <a:srgbClr val="1F2937"/>
                </a:solidFill>
              </a:rPr>
              <a:t>•  Mixing bands without a plan. An HF library tag cannot be read by UHF gates. Decide the band for the whole system.</a:t>
            </a:r>
          </a:p>
          <a:p>
            <a:pPr>
              <a:spcAft>
                <a:spcPts val="800"/>
              </a:spcAft>
            </a:pPr>
            <a:r>
              <a:rPr sz="1500">
                <a:solidFill>
                  <a:srgbClr val="1F2937"/>
                </a:solidFill>
              </a:rPr>
              <a:t>•  Not locking tags. Leaving EPC memory unlocked with default passwords invites accidental or malicious rewriting.</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Common mistakes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Forgetting the encoding workflow. Plan how tags will be printed and encoded - see RFID Printing &amp; Encoding .</a:t>
            </a:r>
          </a:p>
          <a:p>
            <a:pPr>
              <a:spcAft>
                <a:spcPts val="800"/>
              </a:spcAft>
            </a:pPr>
            <a:r>
              <a:rPr sz="1700">
                <a:solidFill>
                  <a:srgbClr val="1F2937"/>
                </a:solidFill>
              </a:rPr>
              <a:t>•  If you are still unsure, an independent tag selection and test exercise is one of the most valuable services in an RFID project. Our RFID consulting team can run sample tests on your items and recommend a tag shortlist with measured results.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Indian RFID - Mindware: from consultation to implementation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Rounded Rectangle 4"/>
          <p:cNvSpPr/>
          <p:nvPr/>
        </p:nvSpPr>
        <p:spPr>
          <a:xfrm>
            <a:off x="4572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1
Consultation</a:t>
            </a:r>
          </a:p>
        </p:txBody>
      </p:sp>
      <p:sp>
        <p:nvSpPr>
          <p:cNvPr id="6" name="Rounded Rectangle 5"/>
          <p:cNvSpPr/>
          <p:nvPr/>
        </p:nvSpPr>
        <p:spPr>
          <a:xfrm>
            <a:off x="21031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2
Site survey</a:t>
            </a:r>
          </a:p>
        </p:txBody>
      </p:sp>
      <p:sp>
        <p:nvSpPr>
          <p:cNvPr id="7" name="Rounded Rectangle 6"/>
          <p:cNvSpPr/>
          <p:nvPr/>
        </p:nvSpPr>
        <p:spPr>
          <a:xfrm>
            <a:off x="374904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3
Pilot</a:t>
            </a:r>
          </a:p>
        </p:txBody>
      </p:sp>
      <p:sp>
        <p:nvSpPr>
          <p:cNvPr id="8" name="Rounded Rectangle 7"/>
          <p:cNvSpPr/>
          <p:nvPr/>
        </p:nvSpPr>
        <p:spPr>
          <a:xfrm>
            <a:off x="539496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4
Supply</a:t>
            </a:r>
          </a:p>
        </p:txBody>
      </p:sp>
      <p:sp>
        <p:nvSpPr>
          <p:cNvPr id="9" name="Rounded Rectangle 8"/>
          <p:cNvSpPr/>
          <p:nvPr/>
        </p:nvSpPr>
        <p:spPr>
          <a:xfrm>
            <a:off x="704088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5
Encoding &amp; software</a:t>
            </a:r>
          </a:p>
        </p:txBody>
      </p:sp>
      <p:sp>
        <p:nvSpPr>
          <p:cNvPr id="10" name="Rounded Rectangle 9"/>
          <p:cNvSpPr/>
          <p:nvPr/>
        </p:nvSpPr>
        <p:spPr>
          <a:xfrm>
            <a:off x="86868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6
Installation &amp; training</a:t>
            </a:r>
          </a:p>
        </p:txBody>
      </p:sp>
      <p:sp>
        <p:nvSpPr>
          <p:cNvPr id="11" name="Rounded Rectangle 10"/>
          <p:cNvSpPr/>
          <p:nvPr/>
        </p:nvSpPr>
        <p:spPr>
          <a:xfrm>
            <a:off x="103327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7
Support &amp; AMC</a:t>
            </a:r>
          </a:p>
        </p:txBody>
      </p:sp>
      <p:sp>
        <p:nvSpPr>
          <p:cNvPr id="12" name="TextBox 11"/>
          <p:cNvSpPr txBox="1"/>
          <p:nvPr/>
        </p:nvSpPr>
        <p:spPr>
          <a:xfrm>
            <a:off x="457200" y="3108960"/>
            <a:ext cx="11247120" cy="2560320"/>
          </a:xfrm>
          <a:prstGeom prst="rect">
            <a:avLst/>
          </a:prstGeom>
          <a:noFill/>
        </p:spPr>
        <p:txBody>
          <a:bodyPr wrap="square">
            <a:spAutoFit/>
          </a:bodyPr>
          <a:lstStyle/>
          <a:p>
            <a:pPr>
              <a:spcAft>
                <a:spcPts val="1000"/>
              </a:spcAft>
            </a:pPr>
            <a:r>
              <a:rPr sz="1800" b="0">
                <a:solidFill>
                  <a:srgbClr val="1F2937"/>
                </a:solidFill>
              </a:rPr>
              <a:t>Mindware (New Delhi, since 1997) and its RFID division Indian RFID take your project from the first conversation to a working system - and support it after go-live.</a:t>
            </a:r>
          </a:p>
          <a:p>
            <a:pPr>
              <a:spcAft>
                <a:spcPts val="1000"/>
              </a:spcAft>
            </a:pPr>
            <a:r>
              <a:rPr sz="1600" b="1">
                <a:solidFill>
                  <a:srgbClr val="1F2937"/>
                </a:solidFill>
              </a:rPr>
              <a:t>Phone / WhatsApp: +91-9717122688    Email: gm@indianbarcode.com</a:t>
            </a:r>
          </a:p>
          <a:p>
            <a:pPr>
              <a:spcAft>
                <a:spcPts val="1000"/>
              </a:spcAft>
            </a:pPr>
            <a:r>
              <a:rPr sz="1600" b="0">
                <a:solidFill>
                  <a:srgbClr val="1F2937"/>
                </a:solidFill>
              </a:rPr>
              <a:t>S-4, Pankaj Plaza, Pocket-7, Plot-7, Dwarka Sector-12, New Delhi - 110078</a:t>
            </a:r>
          </a:p>
          <a:p>
            <a:pPr>
              <a:spcAft>
                <a:spcPts val="1000"/>
              </a:spcAft>
            </a:pPr>
            <a:r>
              <a:rPr sz="1600" b="0">
                <a:solidFill>
                  <a:srgbClr val="1F2937"/>
                </a:solidFill>
              </a:rPr>
              <a:t>www.indianrfid.com  |  Free guides: www.indianrfid.com/whitepapers</a:t>
            </a:r>
          </a:p>
        </p:txBody>
      </p:sp>
      <p:sp>
        <p:nvSpPr>
          <p:cNvPr id="13" name="TextBox 12"/>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Which RFID Chip for Which Application</dc:title>
  <dc:subject>www.indianrfid.com/rfid-academy/which-rfid-chip-to-use</dc:subject>
  <dc:creator>Mindware - Indian RFID</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