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for Warehouse Management: Step-by-Step Implementation</a:t>
            </a:r>
          </a:p>
          <a:p>
            <a:r>
              <a:rPr sz="1800">
                <a:solidFill>
                  <a:srgbClr val="FDE68A"/>
                </a:solidFill>
              </a:rPr>
              <a:t>RFID in a warehouse verifies goods automatically as they are received, stored, picked and dispatched, and tracks returnable crates and pallets that usually go missing. This chapter explains how to map processes, choose the...</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www.indianrfid.com/rfid-academy/warehouse-rfid-step-by-step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RFID in the warehouse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 warehouse runs on confirmations: this pallet arrived, it went to that location, these cartons were picked for this order, this load left on that truck. With barcodes, each confirmation needs someone to find a label and scan it, and when people are busy...</a:t>
            </a:r>
          </a:p>
          <a:p>
            <a:pPr>
              <a:spcAft>
                <a:spcPts val="800"/>
              </a:spcAft>
            </a:pPr>
            <a:r>
              <a:rPr sz="1700">
                <a:solidFill>
                  <a:srgbClr val="1F2937"/>
                </a:solidFill>
              </a:rPr>
              <a:t>•  RFID is not magic, though. It works best when the process is clear, the tag level is right, read points are engineered, and the warehouse management system (WMS) knows what to do with the events.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1: Map processes and choose the tag level</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Process mapping</a:t>
            </a:r>
          </a:p>
          <a:p>
            <a:pPr>
              <a:spcAft>
                <a:spcPts val="800"/>
              </a:spcAft>
            </a:pPr>
            <a:r>
              <a:rPr sz="1500">
                <a:solidFill>
                  <a:srgbClr val="1F2937"/>
                </a:solidFill>
              </a:rPr>
              <a:t>•  Walk the warehouse with the operations team and draw every step from gate-in to gate-out: unloading, receiving, quality check, put-away, replenishment, picking, packing, staging, loading and returns. For each step record what is confirmed today, how, how long...</a:t>
            </a:r>
          </a:p>
          <a:p>
            <a:pPr>
              <a:spcAft>
                <a:spcPts val="800"/>
              </a:spcAft>
            </a:pPr>
            <a:r>
              <a:rPr sz="1500">
                <a:solidFill>
                  <a:srgbClr val="1F2937"/>
                </a:solidFill>
              </a:rPr>
              <a:t>•  For each candidate step, capture a baseline: average time per truck or order, error rates reported by customers or audits, labour hours, and losses such as unreturned crates. Note physical constraints too - door widths, dock levellers, metal racking, product...</a:t>
            </a:r>
          </a:p>
          <a:p>
            <a:pPr>
              <a:spcAft>
                <a:spcPts val="800"/>
              </a:spcAft>
            </a:pPr>
            <a:r>
              <a:rPr sz="1500">
                <a:solidFill>
                  <a:srgbClr val="1F2937"/>
                </a:solidFill>
              </a:rPr>
              <a:t>•  Tag level: pallet, case or item</a:t>
            </a:r>
          </a:p>
          <a:p>
            <a:pPr>
              <a:spcAft>
                <a:spcPts val="800"/>
              </a:spcAft>
            </a:pPr>
            <a:r>
              <a:rPr sz="1500">
                <a:solidFill>
                  <a:srgbClr val="1F2937"/>
                </a:solidFill>
              </a:rPr>
              <a:t>•  Pallet / load unit - SSCC - Full-pallet receiving, put-away, dispatch - Cheapest; no visibility of contents unless linked to ASN</a:t>
            </a:r>
          </a:p>
          <a:p>
            <a:pPr>
              <a:spcAft>
                <a:spcPts val="800"/>
              </a:spcAft>
            </a:pPr>
            <a:r>
              <a:rPr sz="1500">
                <a:solidFill>
                  <a:srgbClr val="1F2937"/>
                </a:solidFill>
              </a:rPr>
              <a:t>•  Case / carton - SGTIN (or SSCC for logistic units) - Case picking, mixed pallets, shipment verification - More tags; dense pallets need read testing</a:t>
            </a:r>
          </a:p>
          <a:p>
            <a:pPr>
              <a:spcAft>
                <a:spcPts val="800"/>
              </a:spcAft>
            </a:pPr>
            <a:r>
              <a:rPr sz="1500">
                <a:solidFill>
                  <a:srgbClr val="1F2937"/>
                </a:solidFill>
              </a:rPr>
              <a:t>•  Item - SGTIN - High-value goods, apparel, each-picking, returns - Highest tag cost; best if source tagged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1: Map processes and choose the tag level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Returnable asset - GRAI or a company scheme - Crates, pallets, roll cages, totes - Rugged reusable tags; tracked across sites</a:t>
            </a:r>
          </a:p>
          <a:p>
            <a:pPr>
              <a:spcAft>
                <a:spcPts val="800"/>
              </a:spcAft>
            </a:pPr>
            <a:r>
              <a:rPr sz="1700">
                <a:solidFill>
                  <a:srgbClr val="1F2937"/>
                </a:solidFill>
              </a:rPr>
              <a:t>•  EPC Gen2 tags can carry GS1 identifiers so that RFID and barcode data refer to the same unit; how SSCC, SGTIN and other schemes are written into tag memory is explained in EPC encoding and memory . Agree the encoding scheme with suppliers and customers early...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2: Receiving and put-away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Receiving with dock door portals</a:t>
            </a:r>
          </a:p>
          <a:p>
            <a:pPr>
              <a:spcAft>
                <a:spcPts val="800"/>
              </a:spcAft>
            </a:pPr>
            <a:r>
              <a:rPr sz="1500">
                <a:solidFill>
                  <a:srgbClr val="1F2937"/>
                </a:solidFill>
              </a:rPr>
              <a:t>•  At inbound doors, antennas on both sides of the door frame (and sometimes above) form a portal. As a forklift or pallet jack brings goods through, the reader captures pallet and case tags.</a:t>
            </a:r>
          </a:p>
          <a:p>
            <a:pPr>
              <a:spcAft>
                <a:spcPts val="800"/>
              </a:spcAft>
            </a:pPr>
            <a:r>
              <a:rPr sz="1500">
                <a:solidFill>
                  <a:srgbClr val="1F2937"/>
                </a:solidFill>
              </a:rPr>
              <a:t>•  Put-away</a:t>
            </a:r>
          </a:p>
          <a:p>
            <a:pPr>
              <a:spcAft>
                <a:spcPts val="800"/>
              </a:spcAft>
            </a:pPr>
            <a:r>
              <a:rPr sz="1500">
                <a:solidFill>
                  <a:srgbClr val="1F2937"/>
                </a:solidFill>
              </a:rPr>
              <a:t>•  Put-away can be confirmed in two common ways. In the first, location tags are fixed to racks or floor positions and a reader on the forklift or a handheld reads both the pallet tag and the location tag when the pallet is placed.</a:t>
            </a:r>
          </a:p>
          <a:p>
            <a:pPr>
              <a:spcAft>
                <a:spcPts val="800"/>
              </a:spcAft>
            </a:pPr>
            <a:r>
              <a:rPr sz="1500">
                <a:solidFill>
                  <a:srgbClr val="1F2937"/>
                </a:solidFill>
              </a:rPr>
              <a:t>•  Forklift-mounted readers</a:t>
            </a:r>
          </a:p>
          <a:p>
            <a:pPr>
              <a:spcAft>
                <a:spcPts val="800"/>
              </a:spcAft>
            </a:pPr>
            <a:r>
              <a:rPr sz="1500">
                <a:solidFill>
                  <a:srgbClr val="1F2937"/>
                </a:solidFill>
              </a:rPr>
              <a:t>•  A forklift-mounted system typically combines a rugged vehicle-mounted reader, one or more antennas aimed at the forks (and sometimes upward or downward at location tags), and a vehicle-mounted terminal running the WMS client. Sensors on the forks or mast tell...</a:t>
            </a:r>
          </a:p>
          <a:p>
            <a:pPr>
              <a:spcAft>
                <a:spcPts val="800"/>
              </a:spcAft>
            </a:pPr>
            <a:r>
              <a:rPr sz="1500">
                <a:solidFill>
                  <a:srgbClr val="1F2937"/>
                </a:solidFill>
              </a:rPr>
              <a:t>•  Tip: Stick pallet tags at the same height and on two adjacent faces (for example front and one side). Consistent placement makes dock door and forklift reads far more reliable than any amount of reader tuning.</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Phase 3: Storage, picking and dispatch</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Storage and cycle counts</a:t>
            </a:r>
          </a:p>
          <a:p>
            <a:pPr>
              <a:spcAft>
                <a:spcPts val="800"/>
              </a:spcAft>
            </a:pPr>
            <a:r>
              <a:rPr sz="1500">
                <a:solidFill>
                  <a:srgbClr val="1F2937"/>
                </a:solidFill>
              </a:rPr>
              <a:t>•  Handheld readers make cycle counts of racked stock much faster, especially for case-tagged goods on accessible levels. High bays may need readers on extended poles or on a forklift.</a:t>
            </a:r>
          </a:p>
          <a:p>
            <a:pPr>
              <a:spcAft>
                <a:spcPts val="800"/>
              </a:spcAft>
            </a:pPr>
            <a:r>
              <a:rPr sz="1500">
                <a:solidFill>
                  <a:srgbClr val="1F2937"/>
                </a:solidFill>
              </a:rPr>
              <a:t>•  Picking and packing verification</a:t>
            </a:r>
          </a:p>
          <a:p>
            <a:pPr>
              <a:spcAft>
                <a:spcPts val="800"/>
              </a:spcAft>
            </a:pPr>
            <a:r>
              <a:rPr sz="1500">
                <a:solidFill>
                  <a:srgbClr val="1F2937"/>
                </a:solidFill>
              </a:rPr>
              <a:t>•  At packing stations, a reader under or around the table reads all tagged items or cases in the order at once and compares them with the order lines. Wrong items, missing items and over-picks are flagged before the carton is sealed.</a:t>
            </a:r>
          </a:p>
          <a:p>
            <a:pPr>
              <a:spcAft>
                <a:spcPts val="800"/>
              </a:spcAft>
            </a:pPr>
            <a:r>
              <a:rPr sz="1500">
                <a:solidFill>
                  <a:srgbClr val="1F2937"/>
                </a:solidFill>
              </a:rPr>
              <a:t>•  Dispatch and load verification</a:t>
            </a:r>
          </a:p>
          <a:p>
            <a:pPr>
              <a:spcAft>
                <a:spcPts val="800"/>
              </a:spcAft>
            </a:pPr>
            <a:r>
              <a:rPr sz="1500">
                <a:solidFill>
                  <a:srgbClr val="1F2937"/>
                </a:solidFill>
              </a:rPr>
              <a:t>•  At outbound doors, the portal reads pallets and cases as they are loaded and checks them against the shipment or load plan for that truck. If a pallet for another customer passes through the wrong door, the system alarms immediately.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Dock door design with direction detection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dock door is the hardest read point in most warehouses, because goods are staged nearby, forklifts move in both directions and adjacent doors are close together. A robust design includes:</a:t>
            </a:r>
          </a:p>
          <a:p>
            <a:pPr>
              <a:spcAft>
                <a:spcPts val="800"/>
              </a:spcAft>
            </a:pPr>
            <a:r>
              <a:rPr sz="1500">
                <a:solidFill>
                  <a:srgbClr val="1F2937"/>
                </a:solidFill>
              </a:rPr>
              <a:t>•  Two read zones - antennas facing the dock side and antennas facing the warehouse side, on separate reader ports.</a:t>
            </a:r>
          </a:p>
          <a:p>
            <a:pPr>
              <a:spcAft>
                <a:spcPts val="800"/>
              </a:spcAft>
            </a:pPr>
            <a:r>
              <a:rPr sz="1500">
                <a:solidFill>
                  <a:srgbClr val="1F2937"/>
                </a:solidFill>
              </a:rPr>
              <a:t>•  Presence sensors - photo-eyes or motion sensors that start and stop reading only when something passes, so staged goods are not counted.</a:t>
            </a:r>
          </a:p>
          <a:p>
            <a:pPr>
              <a:spcAft>
                <a:spcPts val="800"/>
              </a:spcAft>
            </a:pPr>
            <a:r>
              <a:rPr sz="1500">
                <a:solidFill>
                  <a:srgbClr val="1F2937"/>
                </a:solidFill>
              </a:rPr>
              <a:t>•  Direction logic - comparing first-seen zone, timestamp order and signal-strength trends to decide in or out.</a:t>
            </a:r>
          </a:p>
          <a:p>
            <a:pPr>
              <a:spcAft>
                <a:spcPts val="800"/>
              </a:spcAft>
            </a:pPr>
            <a:r>
              <a:rPr sz="1500">
                <a:solidFill>
                  <a:srgbClr val="1F2937"/>
                </a:solidFill>
              </a:rPr>
              <a:t>•  Read-zone control - tuned power, antenna angle and, where necessary, RF-absorbing panels to prevent reads from neighbouring doors.</a:t>
            </a:r>
          </a:p>
          <a:p>
            <a:pPr>
              <a:spcAft>
                <a:spcPts val="800"/>
              </a:spcAft>
            </a:pPr>
            <a:r>
              <a:rPr sz="1500">
                <a:solidFill>
                  <a:srgbClr val="1F2937"/>
                </a:solidFill>
              </a:rPr>
              <a:t>•  Operator feedback - a stack light, screen or buzzer showing success or exceptions.</a:t>
            </a:r>
          </a:p>
          <a:p>
            <a:pPr>
              <a:spcAft>
                <a:spcPts val="800"/>
              </a:spcAft>
            </a:pPr>
            <a:r>
              <a:rPr sz="1500">
                <a:solidFill>
                  <a:srgbClr val="1F2937"/>
                </a:solidFill>
              </a:rPr>
              <a:t>•  Cabling, accessories and the details of in/out logic are covered in fixed reader installation . In India, configure readers for 865-867 MHz and keep radiated power within 4 W EIRP (about 1 W transmitter output).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Dock door design with direction detection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Watch out: Never allow staging lanes directly inside the read zone of a dock door. Pallets waiting for a truck will be read again and again, and if direction logic is weak they may be posted as dispatched before they have left.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Returnable assets, yard and gate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Crates, pallets and roll cages</a:t>
            </a:r>
          </a:p>
          <a:p>
            <a:pPr>
              <a:spcAft>
                <a:spcPts val="800"/>
              </a:spcAft>
            </a:pPr>
            <a:r>
              <a:rPr sz="1700">
                <a:solidFill>
                  <a:srgbClr val="1F2937"/>
                </a:solidFill>
              </a:rPr>
              <a:t>•  Plastic crates, pooled pallets, roll cages and totes travel between warehouses, stores, suppliers and customers, and a share of them never comes back. Tagging each asset with a rugged, permanently fixed tag and reading it at dock doors lets you see how many...</a:t>
            </a:r>
          </a:p>
          <a:p>
            <a:pPr>
              <a:spcAft>
                <a:spcPts val="800"/>
              </a:spcAft>
            </a:pPr>
            <a:r>
              <a:rPr sz="1700">
                <a:solidFill>
                  <a:srgbClr val="1F2937"/>
                </a:solidFill>
              </a:rPr>
              <a:t>•  Yard and gate</a:t>
            </a:r>
          </a:p>
          <a:p>
            <a:pPr>
              <a:spcAft>
                <a:spcPts val="800"/>
              </a:spcAft>
            </a:pPr>
            <a:r>
              <a:rPr sz="1700">
                <a:solidFill>
                  <a:srgbClr val="1F2937"/>
                </a:solidFill>
              </a:rPr>
              <a:t>•  Vehicles entering and leaving the warehouse yard can be identified with UHF windshield tags at the gate, linked to appointment and dock scheduling systems. The design is similar to a vehicle access lane - see RFID for car parking for readers, barriers...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WMS integration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RFID reads only become useful when they turn into WMS transactions. A typical architecture has readers sending raw reads to middleware or an edge controller, which filters duplicates, applies direction logic, groups reads into events (for example "pallet X...</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Step-by-step: pilot and rollout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Map processes and choose one flow and one dock door for the pilot.</a:t>
            </a:r>
          </a:p>
          <a:p>
            <a:pPr>
              <a:spcAft>
                <a:spcPts val="800"/>
              </a:spcAft>
            </a:pPr>
            <a:r>
              <a:rPr sz="1500">
                <a:solidFill>
                  <a:srgbClr val="1F2937"/>
                </a:solidFill>
              </a:rPr>
              <a:t>•  Decide tag level and encoding - pallet, case or item; SSCC, SGTIN or GRAI.</a:t>
            </a:r>
          </a:p>
          <a:p>
            <a:pPr>
              <a:spcAft>
                <a:spcPts val="800"/>
              </a:spcAft>
            </a:pPr>
            <a:r>
              <a:rPr sz="1500">
                <a:solidFill>
                  <a:srgbClr val="1F2937"/>
                </a:solidFill>
              </a:rPr>
              <a:t>•  Test tags on real pallets and cartons, including metal and liquid products and dense mixed pallets.</a:t>
            </a:r>
          </a:p>
          <a:p>
            <a:pPr>
              <a:spcAft>
                <a:spcPts val="800"/>
              </a:spcAft>
            </a:pPr>
            <a:r>
              <a:rPr sz="1500">
                <a:solidFill>
                  <a:srgbClr val="1F2937"/>
                </a:solidFill>
              </a:rPr>
              <a:t>•  Design and install the pilot dock door with two zones, sensors and feedback.</a:t>
            </a:r>
          </a:p>
          <a:p>
            <a:pPr>
              <a:spcAft>
                <a:spcPts val="800"/>
              </a:spcAft>
            </a:pPr>
            <a:r>
              <a:rPr sz="1500">
                <a:solidFill>
                  <a:srgbClr val="1F2937"/>
                </a:solidFill>
              </a:rPr>
              <a:t>•  Integrate with the WMS for that flow - ASN check, load verification or crate tracking.</a:t>
            </a:r>
          </a:p>
          <a:p>
            <a:pPr>
              <a:spcAft>
                <a:spcPts val="800"/>
              </a:spcAft>
            </a:pPr>
            <a:r>
              <a:rPr sz="1500">
                <a:solidFill>
                  <a:srgbClr val="1F2937"/>
                </a:solidFill>
              </a:rPr>
              <a:t>•  Run the pilot for four to eight weeks, comparing RFID results with manual checks.</a:t>
            </a:r>
          </a:p>
          <a:p>
            <a:pPr>
              <a:spcAft>
                <a:spcPts val="800"/>
              </a:spcAft>
            </a:pPr>
            <a:r>
              <a:rPr sz="1500">
                <a:solidFill>
                  <a:srgbClr val="1F2937"/>
                </a:solidFill>
              </a:rPr>
              <a:t>•  Fix issues - tag placement, pallet build rules, door tuning, exception workflows.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Step-by-step: pilot and rollout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Roll out door by door and process by process, training each shift.</a:t>
            </a:r>
          </a:p>
          <a:p>
            <a:pPr>
              <a:spcAft>
                <a:spcPts val="800"/>
              </a:spcAft>
            </a:pPr>
            <a:r>
              <a:rPr sz="1500">
                <a:solidFill>
                  <a:srgbClr val="1F2937"/>
                </a:solidFill>
              </a:rPr>
              <a:t>•  Operate and improve - weekly exception reviews, spare readers and antennas on site, and periodic read-rate tests.</a:t>
            </a:r>
          </a:p>
          <a:p>
            <a:pPr>
              <a:spcAft>
                <a:spcPts val="800"/>
              </a:spcAft>
            </a:pPr>
            <a:r>
              <a:rPr sz="1500">
                <a:solidFill>
                  <a:srgbClr val="1F2937"/>
                </a:solidFill>
              </a:rPr>
              <a:t>•  Illustrative timeline</a:t>
            </a:r>
          </a:p>
          <a:p>
            <a:pPr>
              <a:spcAft>
                <a:spcPts val="800"/>
              </a:spcAft>
            </a:pPr>
            <a:r>
              <a:rPr sz="1500">
                <a:solidFill>
                  <a:srgbClr val="1F2937"/>
                </a:solidFill>
              </a:rPr>
              <a:t>•  Illustrative only, for a mid-sized warehouse piloting one dock door; multi-site projects take longer.</a:t>
            </a:r>
          </a:p>
          <a:p>
            <a:pPr>
              <a:spcAft>
                <a:spcPts val="800"/>
              </a:spcAft>
            </a:pPr>
            <a:r>
              <a:rPr sz="1500">
                <a:solidFill>
                  <a:srgbClr val="1F2937"/>
                </a:solidFill>
              </a:rPr>
              <a:t>•  Process mapping and business case - 2-3 weeks - Target flows, baseline KPIs</a:t>
            </a:r>
          </a:p>
          <a:p>
            <a:pPr>
              <a:spcAft>
                <a:spcPts val="800"/>
              </a:spcAft>
            </a:pPr>
            <a:r>
              <a:rPr sz="1500">
                <a:solidFill>
                  <a:srgbClr val="1F2937"/>
                </a:solidFill>
              </a:rPr>
              <a:t>•  Tag level, encoding and tag testing - 2-4 weeks - Approved tags, placement rules</a:t>
            </a:r>
          </a:p>
          <a:p>
            <a:pPr>
              <a:spcAft>
                <a:spcPts val="800"/>
              </a:spcAft>
            </a:pPr>
            <a:r>
              <a:rPr sz="1500">
                <a:solidFill>
                  <a:srgbClr val="1F2937"/>
                </a:solidFill>
              </a:rPr>
              <a:t>•  Pilot dock door design and installation - 2-3 weeks - Working portal with direction detection</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Equipment checklist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Fixed readers and antennas (portal sets) - Inbound and outbound doors - Receiving and dispatch verification</a:t>
            </a:r>
          </a:p>
          <a:p>
            <a:pPr>
              <a:spcAft>
                <a:spcPts val="800"/>
              </a:spcAft>
            </a:pPr>
            <a:r>
              <a:rPr sz="1500">
                <a:solidFill>
                  <a:srgbClr val="1F2937"/>
                </a:solidFill>
              </a:rPr>
              <a:t>•  Photo-eyes / motion sensors, stack lights - Each portal - Triggering, direction, operator feedback</a:t>
            </a:r>
          </a:p>
          <a:p>
            <a:pPr>
              <a:spcAft>
                <a:spcPts val="800"/>
              </a:spcAft>
            </a:pPr>
            <a:r>
              <a:rPr sz="1500">
                <a:solidFill>
                  <a:srgbClr val="1F2937"/>
                </a:solidFill>
              </a:rPr>
              <a:t>•  RF-absorbing panels (if needed) - Between adjacent doors - Prevent cross-reads</a:t>
            </a:r>
          </a:p>
          <a:p>
            <a:pPr>
              <a:spcAft>
                <a:spcPts val="800"/>
              </a:spcAft>
            </a:pPr>
            <a:r>
              <a:rPr sz="1500">
                <a:solidFill>
                  <a:srgbClr val="1F2937"/>
                </a:solidFill>
              </a:rPr>
              <a:t>•  Vehicle-mounted readers, antennas, terminals - Forklifts - Put-away and picking confirmation</a:t>
            </a:r>
          </a:p>
          <a:p>
            <a:pPr>
              <a:spcAft>
                <a:spcPts val="800"/>
              </a:spcAft>
            </a:pPr>
            <a:r>
              <a:rPr sz="1500">
                <a:solidFill>
                  <a:srgbClr val="1F2937"/>
                </a:solidFill>
              </a:rPr>
              <a:t>•  Location tags - Racks / floor positions - Precise put-away confirmation</a:t>
            </a:r>
          </a:p>
          <a:p>
            <a:pPr>
              <a:spcAft>
                <a:spcPts val="800"/>
              </a:spcAft>
            </a:pPr>
            <a:r>
              <a:rPr sz="1500">
                <a:solidFill>
                  <a:srgbClr val="1F2937"/>
                </a:solidFill>
              </a:rPr>
              <a:t>•  Handheld readers - Storage areas - Cycle counts, search, exceptions</a:t>
            </a:r>
          </a:p>
          <a:p>
            <a:pPr>
              <a:spcAft>
                <a:spcPts val="800"/>
              </a:spcAft>
            </a:pPr>
            <a:r>
              <a:rPr sz="1500">
                <a:solidFill>
                  <a:srgbClr val="1F2937"/>
                </a:solidFill>
              </a:rPr>
              <a:t>•  Example: A distributor delivering to retail stores in reusable plastic crates tags every crate and installs portals at two outbound and one returns door. Within the pilot period, the reports show which routes return fewer crates than they take, and the...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KPIs and pitfalls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KPIs</a:t>
            </a:r>
          </a:p>
          <a:p>
            <a:pPr>
              <a:spcAft>
                <a:spcPts val="800"/>
              </a:spcAft>
            </a:pPr>
            <a:r>
              <a:rPr sz="1500">
                <a:solidFill>
                  <a:srgbClr val="1F2937"/>
                </a:solidFill>
              </a:rPr>
              <a:t>•  Receiving time per truck or per pallet, from dock arrival to stock available.</a:t>
            </a:r>
          </a:p>
          <a:p>
            <a:pPr>
              <a:spcAft>
                <a:spcPts val="800"/>
              </a:spcAft>
            </a:pPr>
            <a:r>
              <a:rPr sz="1500">
                <a:solidFill>
                  <a:srgbClr val="1F2937"/>
                </a:solidFill>
              </a:rPr>
              <a:t>•  ASN match rate and time to resolve receiving exceptions.</a:t>
            </a:r>
          </a:p>
          <a:p>
            <a:pPr>
              <a:spcAft>
                <a:spcPts val="800"/>
              </a:spcAft>
            </a:pPr>
            <a:r>
              <a:rPr sz="1500">
                <a:solidFill>
                  <a:srgbClr val="1F2937"/>
                </a:solidFill>
              </a:rPr>
              <a:t>•  Dispatch errors - wrong, short or extra shipments reported by customers.</a:t>
            </a:r>
          </a:p>
          <a:p>
            <a:pPr>
              <a:spcAft>
                <a:spcPts val="800"/>
              </a:spcAft>
            </a:pPr>
            <a:r>
              <a:rPr sz="1500">
                <a:solidFill>
                  <a:srgbClr val="1F2937"/>
                </a:solidFill>
              </a:rPr>
              <a:t>•  Inventory accuracy - WMS quantity vs physical, by location.</a:t>
            </a:r>
          </a:p>
          <a:p>
            <a:pPr>
              <a:spcAft>
                <a:spcPts val="800"/>
              </a:spcAft>
            </a:pPr>
            <a:r>
              <a:rPr sz="1500">
                <a:solidFill>
                  <a:srgbClr val="1F2937"/>
                </a:solidFill>
              </a:rPr>
              <a:t>•  Crate / pallet loss - assets not returned per period, by route or customer.</a:t>
            </a:r>
          </a:p>
          <a:p>
            <a:pPr>
              <a:spcAft>
                <a:spcPts val="800"/>
              </a:spcAft>
            </a:pPr>
            <a:r>
              <a:rPr sz="1500">
                <a:solidFill>
                  <a:srgbClr val="1F2937"/>
                </a:solidFill>
              </a:rPr>
              <a:t>•  Portal read rate - share of tagged units read on a single pass.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KPIs and pitfalls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Pitfalls</a:t>
            </a:r>
          </a:p>
          <a:p>
            <a:pPr>
              <a:spcAft>
                <a:spcPts val="800"/>
              </a:spcAft>
            </a:pPr>
            <a:r>
              <a:rPr sz="1500">
                <a:solidFill>
                  <a:srgbClr val="1F2937"/>
                </a:solidFill>
              </a:rPr>
              <a:t>•  Installing portals before fixing pallet build and tag placement rules.</a:t>
            </a:r>
          </a:p>
          <a:p>
            <a:pPr>
              <a:spcAft>
                <a:spcPts val="800"/>
              </a:spcAft>
            </a:pPr>
            <a:r>
              <a:rPr sz="1500">
                <a:solidFill>
                  <a:srgbClr val="1F2937"/>
                </a:solidFill>
              </a:rPr>
              <a:t>•  Staging goods inside read zones.</a:t>
            </a:r>
          </a:p>
          <a:p>
            <a:pPr>
              <a:spcAft>
                <a:spcPts val="800"/>
              </a:spcAft>
            </a:pPr>
            <a:r>
              <a:rPr sz="1500">
                <a:solidFill>
                  <a:srgbClr val="1F2937"/>
                </a:solidFill>
              </a:rPr>
              <a:t>•  Treating RFID as a hardware project and leaving WMS integration until last.</a:t>
            </a:r>
          </a:p>
          <a:p>
            <a:pPr>
              <a:spcAft>
                <a:spcPts val="800"/>
              </a:spcAft>
            </a:pPr>
            <a:r>
              <a:rPr sz="1500">
                <a:solidFill>
                  <a:srgbClr val="1F2937"/>
                </a:solidFill>
              </a:rPr>
              <a:t>•  Expecting 100% reads of every carton in dense mixed pallets without testing.</a:t>
            </a:r>
          </a:p>
          <a:p>
            <a:pPr>
              <a:spcAft>
                <a:spcPts val="800"/>
              </a:spcAft>
            </a:pPr>
            <a:r>
              <a:rPr sz="1500">
                <a:solidFill>
                  <a:srgbClr val="1F2937"/>
                </a:solidFill>
              </a:rPr>
              <a:t>•  Not planning how suppliers will tag at source, so in-house tagging becomes a bottleneck.</a:t>
            </a:r>
          </a:p>
          <a:p>
            <a:pPr>
              <a:spcAft>
                <a:spcPts val="800"/>
              </a:spcAft>
            </a:pPr>
            <a:r>
              <a:rPr sz="1500">
                <a:solidFill>
                  <a:srgbClr val="1F2937"/>
                </a:solidFill>
              </a:rPr>
              <a:t>•  Getting the design right first saves money later. Indian RFID's warehouse RFID consulting starts at USD 4,000 for a 2,000-5,000 sq ft facility.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for Warehouse Management: Step-by-Step Implementation</dc:title>
  <dc:subject>www.indianrfid.com/rfid-academy/warehouse-rfid-step-by-step</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