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RFID vs Barcode vs NFC vs BLE</a:t>
            </a:r>
          </a:p>
          <a:p>
            <a:r>
              <a:rPr sz="1800">
                <a:solidFill>
                  <a:srgbClr val="FDE68A"/>
                </a:solidFill>
              </a:rPr>
              <a:t>Barcodes, QR codes, UHF RFID, NFC and Bluetooth Low Energy beacons all identify things, but they do it in very different ways and at very different costs. This chapter compares them side by side, explains when to combine barcode...</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www.indianrfid.com/rfid-academy/rfid-vs-barcode-vs-nfc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Five ways to identify things automatically</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Every automatic identification system answers the same question - "what is this item?" - but with different trade-offs between cost, speed, range and security. Here is the short version:</a:t>
            </a:r>
          </a:p>
          <a:p>
            <a:pPr>
              <a:spcAft>
                <a:spcPts val="800"/>
              </a:spcAft>
            </a:pPr>
            <a:r>
              <a:rPr sz="1500">
                <a:solidFill>
                  <a:srgbClr val="1F2937"/>
                </a:solidFill>
              </a:rPr>
              <a:t>•  1D barcode (EAN-13, Code 128 and others) - printed lines read by a laser or camera scanner. Universal and nearly free.</a:t>
            </a:r>
          </a:p>
          <a:p>
            <a:pPr>
              <a:spcAft>
                <a:spcPts val="800"/>
              </a:spcAft>
            </a:pPr>
            <a:r>
              <a:rPr sz="1500">
                <a:solidFill>
                  <a:srgbClr val="1F2937"/>
                </a:solidFill>
              </a:rPr>
              <a:t>•  2D codes (QR Code, Data Matrix) - printed matrices holding much more data, readable by any smartphone camera.</a:t>
            </a:r>
          </a:p>
          <a:p>
            <a:pPr>
              <a:spcAft>
                <a:spcPts val="800"/>
              </a:spcAft>
            </a:pPr>
            <a:r>
              <a:rPr sz="1500">
                <a:solidFill>
                  <a:srgbClr val="1F2937"/>
                </a:solidFill>
              </a:rPr>
              <a:t>•  Passive UHF RFID - battery-free tags in the 860-960 MHz range (865-867 MHz in India), read at several metres, many at once, without line of sight.</a:t>
            </a:r>
          </a:p>
          <a:p>
            <a:pPr>
              <a:spcAft>
                <a:spcPts val="800"/>
              </a:spcAft>
            </a:pPr>
            <a:r>
              <a:rPr sz="1500">
                <a:solidFill>
                  <a:srgbClr val="1F2937"/>
                </a:solidFill>
              </a:rPr>
              <a:t>•  HF RFID and NFC - 13.56 MHz tags read at centimetres (NFC) up to around a metre (vicinity HF), often with strong security; NFC is readable by phones.</a:t>
            </a:r>
          </a:p>
          <a:p>
            <a:pPr>
              <a:spcAft>
                <a:spcPts val="800"/>
              </a:spcAft>
            </a:pPr>
            <a:r>
              <a:rPr sz="1500">
                <a:solidFill>
                  <a:srgbClr val="1F2937"/>
                </a:solidFill>
              </a:rPr>
              <a:t>•  BLE beacons - small battery-powered Bluetooth Low Energy transmitters that broadcast an ID every fraction of a second, received by gateways or phones...</a:t>
            </a:r>
          </a:p>
          <a:p>
            <a:pPr>
              <a:spcAft>
                <a:spcPts val="800"/>
              </a:spcAft>
            </a:pPr>
            <a:r>
              <a:rPr sz="1500">
                <a:solidFill>
                  <a:srgbClr val="1F2937"/>
                </a:solidFill>
              </a:rPr>
              <a:t>•  If you are new to RFID itself, start with What is RFID? before continuing.</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Side-by-side comparison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6766560" cy="4937760"/>
          </a:xfrm>
          <a:prstGeom prst="rect">
            <a:avLst/>
          </a:prstGeom>
          <a:noFill/>
        </p:spPr>
        <p:txBody>
          <a:bodyPr wrap="square">
            <a:spAutoFit/>
          </a:bodyPr>
          <a:lstStyle/>
          <a:p>
            <a:pPr>
              <a:spcAft>
                <a:spcPts val="800"/>
              </a:spcAft>
            </a:pPr>
            <a:r>
              <a:rPr sz="1500">
                <a:solidFill>
                  <a:srgbClr val="1F2937"/>
                </a:solidFill>
              </a:rPr>
              <a:t>•  Line of sight needed - Yes - Yes - No (through cartons, plastic, fabric) - No, but must be very close - No</a:t>
            </a:r>
          </a:p>
          <a:p>
            <a:pPr>
              <a:spcAft>
                <a:spcPts val="800"/>
              </a:spcAft>
            </a:pPr>
            <a:r>
              <a:rPr sz="1500">
                <a:solidFill>
                  <a:srgbClr val="1F2937"/>
                </a:solidFill>
              </a:rPr>
              <a:t>•  Typical read range - Contact to about 1 m (further with long-range scanners) - A few cm to about 1 m - Up to about 10-15 m with fixed readers; a few...</a:t>
            </a:r>
          </a:p>
          <a:p>
            <a:pPr>
              <a:spcAft>
                <a:spcPts val="800"/>
              </a:spcAft>
            </a:pPr>
            <a:r>
              <a:rPr sz="1500">
                <a:solidFill>
                  <a:srgbClr val="1F2937"/>
                </a:solidFill>
              </a:rPr>
              <a:t>•  Bulk reading - One at a time - One at a time (some camera systems read several) - Hundreds per second - A few at a time; phones read one - Many at...</a:t>
            </a:r>
          </a:p>
          <a:p>
            <a:pPr>
              <a:spcAft>
                <a:spcPts val="800"/>
              </a:spcAft>
            </a:pPr>
            <a:r>
              <a:rPr sz="1500">
                <a:solidFill>
                  <a:srgbClr val="1F2937"/>
                </a:solidFill>
              </a:rPr>
              <a:t>•  Data capacity - Typically 10-50 characters - Up to about 3 KB (7,089 digits in a large QR) - EPC usually 96-496 bits; optional user memory up to a...</a:t>
            </a:r>
          </a:p>
          <a:p>
            <a:pPr>
              <a:spcAft>
                <a:spcPts val="800"/>
              </a:spcAft>
            </a:pPr>
            <a:r>
              <a:rPr sz="1500">
                <a:solidFill>
                  <a:srgbClr val="1F2937"/>
                </a:solidFill>
              </a:rPr>
              <a:t>•  Rewritable - No - No - Yes (unless locked) - Yes (unless locked) - Configurable</a:t>
            </a:r>
          </a:p>
          <a:p>
            <a:pPr>
              <a:spcAft>
                <a:spcPts val="800"/>
              </a:spcAft>
            </a:pPr>
            <a:r>
              <a:rPr sz="1500">
                <a:solidFill>
                  <a:srgbClr val="1F2937"/>
                </a:solidFill>
              </a:rPr>
              <a:t>•  Durability - Fails if dirty, scratched or torn - Better (error correction) but still visual - Works when dirty or hidden; rugged hard tags available...</a:t>
            </a:r>
          </a:p>
          <a:p>
            <a:pPr>
              <a:spcAft>
                <a:spcPts val="800"/>
              </a:spcAft>
            </a:pPr>
            <a:r>
              <a:rPr sz="1500">
                <a:solidFill>
                  <a:srgbClr val="1F2937"/>
                </a:solidFill>
              </a:rPr>
              <a:t>•  All prices above are indicative Indian market ranges for typical volumes and change with quantity, specification, brand and exchange rates. Ask for quotations against your actual requirement.</a:t>
            </a:r>
          </a:p>
        </p:txBody>
      </p:sp>
      <p:pic>
        <p:nvPicPr>
          <p:cNvPr id="6" name="Picture 5" descr="241515577455labels_for_rfid_supplies.jpg"/>
          <p:cNvPicPr>
            <a:picLocks noChangeAspect="1"/>
          </p:cNvPicPr>
          <p:nvPr/>
        </p:nvPicPr>
        <p:blipFill>
          <a:blip r:embed="rId3"/>
          <a:stretch>
            <a:fillRect/>
          </a:stretch>
        </p:blipFill>
        <p:spPr>
          <a:xfrm>
            <a:off x="7619695" y="1280160"/>
            <a:ext cx="4206240" cy="4206240"/>
          </a:xfrm>
          <a:prstGeom prst="rect">
            <a:avLst/>
          </a:prstGeom>
        </p:spPr>
      </p:pic>
      <p:sp>
        <p:nvSpPr>
          <p:cNvPr id="7" name="TextBox 6"/>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Barcodes and QR codes: still the default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Barcodes have been the backbone of retail and logistics for decades for good reasons: they are printed for almost nothing, every scanner and POS system reads them, and GS1 numbering (issued in India by GS1 India) gives every product a globally unique GTIN....</a:t>
            </a:r>
          </a:p>
          <a:p>
            <a:pPr>
              <a:spcAft>
                <a:spcPts val="800"/>
              </a:spcAft>
            </a:pPr>
            <a:r>
              <a:rPr sz="1700">
                <a:solidFill>
                  <a:srgbClr val="1F2937"/>
                </a:solidFill>
              </a:rPr>
              <a:t>•  QR codes and Data Matrix hold far more data and include error correction, so they survive partial damage. QR codes became part of daily life in India through UPI payments, and they are excellent for linking a physical product to web content.</a:t>
            </a:r>
          </a:p>
          <a:p>
            <a:pPr>
              <a:spcAft>
                <a:spcPts val="800"/>
              </a:spcAft>
            </a:pPr>
            <a:r>
              <a:rPr sz="1700">
                <a:solidFill>
                  <a:srgbClr val="1F2937"/>
                </a:solidFill>
              </a:rPr>
              <a:t>•  Watch out: A QR code or barcode can be copied with a photocopier or phone camera. Do not rely on a plain printed code to prove a product is genuine.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Passive UHF RFID: speed and scale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UHF RFID's advantage is not that it is "a better barcode", but that it changes the process. A store associate with a handheld reader can count several thousand garments in the time it would take to scan a few hundred barcodes.</a:t>
            </a:r>
          </a:p>
          <a:p>
            <a:pPr>
              <a:spcAft>
                <a:spcPts val="800"/>
              </a:spcAft>
            </a:pPr>
            <a:r>
              <a:rPr sz="1700">
                <a:solidFill>
                  <a:srgbClr val="1F2937"/>
                </a:solidFill>
              </a:rPr>
              <a:t>•  The trade-offs are tag cost, the need for proper tag selection on metal and liquids, and the engineering required to control read zones. These are covered in RFID Read Range &amp; Performance and Advantages &amp; Disadvantages of RFID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NFC: a subset of HF RFID</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NFC operates at 13.56 MHz and is built on HF RFID standards such as ISO/IEC 14443 and ISO/IEC 15693, plus NFC Forum specifications that define tag types and the NDEF data format. In other words, all NFC is HF RFID, but not all HF RFID is NFC.</a:t>
            </a:r>
          </a:p>
          <a:p>
            <a:pPr>
              <a:spcAft>
                <a:spcPts val="800"/>
              </a:spcAft>
            </a:pPr>
            <a:r>
              <a:rPr sz="1700">
                <a:solidFill>
                  <a:srgbClr val="1F2937"/>
                </a:solidFill>
              </a:rPr>
              <a:t>•  NFC's very short range is a feature, not a flaw. It means a read happens only when someone deliberately taps, which makes it ideal for payments, access control, pairing devices and consumer interaction.</a:t>
            </a:r>
          </a:p>
          <a:p>
            <a:pPr>
              <a:spcAft>
                <a:spcPts val="800"/>
              </a:spcAft>
            </a:pPr>
            <a:r>
              <a:rPr sz="1700">
                <a:solidFill>
                  <a:srgbClr val="1F2937"/>
                </a:solidFill>
              </a:rPr>
              <a:t>•  NFC is not a good choice for counting stock on a shelf or reading pallets at a door - it is too short-range and reads one tag at a time on phones. Use UHF RFID for those jobs, or HF vicinity tags for specific applications such as libraries.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BLE beacons and RTLS vs passive UHF</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A BLE beacon contains a battery and actively broadcasts its identity, so it can be detected continuously by gateways or phones tens of metres away. That makes BLE a common choice for real-time location systems (RTLS) : tracking wheelchairs and infusion pumps...</a:t>
            </a:r>
          </a:p>
          <a:p>
            <a:pPr>
              <a:spcAft>
                <a:spcPts val="800"/>
              </a:spcAft>
            </a:pPr>
            <a:r>
              <a:rPr sz="1500">
                <a:solidFill>
                  <a:srgbClr val="1F2937"/>
                </a:solidFill>
              </a:rPr>
              <a:t>•  Tag power - None - powered by the reader - Battery, typically 1-5 years</a:t>
            </a:r>
          </a:p>
          <a:p>
            <a:pPr>
              <a:spcAft>
                <a:spcPts val="800"/>
              </a:spcAft>
            </a:pPr>
            <a:r>
              <a:rPr sz="1500">
                <a:solidFill>
                  <a:srgbClr val="1F2937"/>
                </a:solidFill>
              </a:rPr>
              <a:t>•  Tracking style - Checkpoints and zones where readers are installed - Continuous presence across the covered area</a:t>
            </a:r>
          </a:p>
          <a:p>
            <a:pPr>
              <a:spcAft>
                <a:spcPts val="800"/>
              </a:spcAft>
            </a:pPr>
            <a:r>
              <a:rPr sz="1500">
                <a:solidFill>
                  <a:srgbClr val="1F2937"/>
                </a:solidFill>
              </a:rPr>
              <a:t>•  Location accuracy - Zone level; around a metre with array readers - Room or zone level with signal strength (often 1-5 m); sub-metre possible with...</a:t>
            </a:r>
          </a:p>
          <a:p>
            <a:pPr>
              <a:spcAft>
                <a:spcPts val="800"/>
              </a:spcAft>
            </a:pPr>
            <a:r>
              <a:rPr sz="1500">
                <a:solidFill>
                  <a:srgbClr val="1F2937"/>
                </a:solidFill>
              </a:rPr>
              <a:t>•  Tag cost - Rupees per label - Hundreds to thousands of rupees per tag</a:t>
            </a:r>
          </a:p>
          <a:p>
            <a:pPr>
              <a:spcAft>
                <a:spcPts val="800"/>
              </a:spcAft>
            </a:pPr>
            <a:r>
              <a:rPr sz="1500">
                <a:solidFill>
                  <a:srgbClr val="1F2937"/>
                </a:solidFill>
              </a:rPr>
              <a:t>•  Scale - Lakhs of items affordably - Hundreds to a few thousand high-value assets or people</a:t>
            </a:r>
          </a:p>
          <a:p>
            <a:pPr>
              <a:spcAft>
                <a:spcPts val="800"/>
              </a:spcAft>
            </a:pPr>
            <a:r>
              <a:rPr sz="1500">
                <a:solidFill>
                  <a:srgbClr val="1F2937"/>
                </a:solidFill>
              </a:rPr>
              <a:t>•  Maintenance - Practically none for tags - Battery replacement and beacon management</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BLE beacons and RTLS vs passive UHF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Where centimetre-level accuracy is required, ultra-wideband (UWB) RTLS is another option, typically accurate to tens of centimetres at a higher system cost. Many sites use both approaches: passive UHF on the thousands of low-cost items and BLE or UWB on the...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When to combine barcode and RFID on one label</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Combining technologies is common and usually smart. The most popular combination is an RFID label with a printed barcode , where both carry the same identifier - for example, the GTIN in the barcode and the matching SGTIN in the RFID chip (see EPC Encoding &amp;...</a:t>
            </a:r>
          </a:p>
          <a:p>
            <a:pPr>
              <a:spcAft>
                <a:spcPts val="800"/>
              </a:spcAft>
            </a:pPr>
            <a:r>
              <a:rPr sz="1500">
                <a:solidFill>
                  <a:srgbClr val="1F2937"/>
                </a:solidFill>
              </a:rPr>
              <a:t>•  Fallback - if a tag is damaged or a reader is unavailable, staff can scan the barcode.</a:t>
            </a:r>
          </a:p>
          <a:p>
            <a:pPr>
              <a:spcAft>
                <a:spcPts val="800"/>
              </a:spcAft>
            </a:pPr>
            <a:r>
              <a:rPr sz="1500">
                <a:solidFill>
                  <a:srgbClr val="1F2937"/>
                </a:solidFill>
              </a:rPr>
              <a:t>•  Mixed partners - some customers or distributors may have RFID while others only scan barcodes.</a:t>
            </a:r>
          </a:p>
          <a:p>
            <a:pPr>
              <a:spcAft>
                <a:spcPts val="800"/>
              </a:spcAft>
            </a:pPr>
            <a:r>
              <a:rPr sz="1500">
                <a:solidFill>
                  <a:srgbClr val="1F2937"/>
                </a:solidFill>
              </a:rPr>
              <a:t>•  Phased rollout - you can start encoding RFID at source while stores and warehouses adopt readers over time.</a:t>
            </a:r>
          </a:p>
          <a:p>
            <a:pPr>
              <a:spcAft>
                <a:spcPts val="800"/>
              </a:spcAft>
            </a:pPr>
            <a:r>
              <a:rPr sz="1500">
                <a:solidFill>
                  <a:srgbClr val="1F2937"/>
                </a:solidFill>
              </a:rPr>
              <a:t>•  Human readability - the printed text and barcode let people verify the item visually.</a:t>
            </a:r>
          </a:p>
          <a:p>
            <a:pPr>
              <a:spcAft>
                <a:spcPts val="800"/>
              </a:spcAft>
            </a:pPr>
            <a:r>
              <a:rPr sz="1500">
                <a:solidFill>
                  <a:srgbClr val="1F2937"/>
                </a:solidFill>
              </a:rPr>
              <a:t>•  RFID printers print the barcode and text while encoding and verifying the chip in a single pass, so dual labels add little operational effort.</a:t>
            </a:r>
          </a:p>
          <a:p>
            <a:pPr>
              <a:spcAft>
                <a:spcPts val="800"/>
              </a:spcAft>
            </a:pPr>
            <a:r>
              <a:rPr sz="1500">
                <a:solidFill>
                  <a:srgbClr val="1F2937"/>
                </a:solidFill>
              </a:rPr>
              <a:t>•  Example: A garment exporter in Tiruppur prints swing tickets with the EAN-13 barcode, price and size, while the RFID printer encodes the matching SGTIN-96 into the embedded UHF inlay. The overseas retailer counts stock with RFID handhelds, while the POS still...</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Decision guide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Identify items at the lowest possible cost, scanned one by one - 1D barcode</a:t>
            </a:r>
          </a:p>
          <a:p>
            <a:pPr>
              <a:spcAft>
                <a:spcPts val="800"/>
              </a:spcAft>
            </a:pPr>
            <a:r>
              <a:rPr sz="1500">
                <a:solidFill>
                  <a:srgbClr val="1F2937"/>
                </a:solidFill>
              </a:rPr>
              <a:t>•  Link products to web content, payments or rich data viewable on any phone - QR code / GS1 Digital Link</a:t>
            </a:r>
          </a:p>
          <a:p>
            <a:pPr>
              <a:spcAft>
                <a:spcPts val="800"/>
              </a:spcAft>
            </a:pPr>
            <a:r>
              <a:rPr sz="1500">
                <a:solidFill>
                  <a:srgbClr val="1F2937"/>
                </a:solidFill>
              </a:rPr>
              <a:t>•  Count or verify many items quickly, through packaging, at a distance - Passive UHF RFID</a:t>
            </a:r>
          </a:p>
          <a:p>
            <a:pPr>
              <a:spcAft>
                <a:spcPts val="800"/>
              </a:spcAft>
            </a:pPr>
            <a:r>
              <a:rPr sz="1500">
                <a:solidFill>
                  <a:srgbClr val="1F2937"/>
                </a:solidFill>
              </a:rPr>
              <a:t>•  Let consumers or staff tap with a phone, or control access securely - NFC / HF RFID</a:t>
            </a:r>
          </a:p>
          <a:p>
            <a:pPr>
              <a:spcAft>
                <a:spcPts val="800"/>
              </a:spcAft>
            </a:pPr>
            <a:r>
              <a:rPr sz="1500">
                <a:solidFill>
                  <a:srgbClr val="1F2937"/>
                </a:solidFill>
              </a:rPr>
              <a:t>•  Prove authenticity in a way that resists copying - Cryptographic NFC (for example SUN-enabled tags) or Gen2v2 authentication</a:t>
            </a:r>
          </a:p>
          <a:p>
            <a:pPr>
              <a:spcAft>
                <a:spcPts val="800"/>
              </a:spcAft>
            </a:pPr>
            <a:r>
              <a:rPr sz="1500">
                <a:solidFill>
                  <a:srgbClr val="1F2937"/>
                </a:solidFill>
              </a:rPr>
              <a:t>•  Track library books with self-checkout and security gates - HF ISO/IEC 15693 RFID (UHF is also used in some libraries)</a:t>
            </a:r>
          </a:p>
          <a:p>
            <a:pPr>
              <a:spcAft>
                <a:spcPts val="800"/>
              </a:spcAft>
            </a:pPr>
            <a:r>
              <a:rPr sz="1500">
                <a:solidFill>
                  <a:srgbClr val="1F2937"/>
                </a:solidFill>
              </a:rPr>
              <a:t>•  Tip: Choose the technology from the process outcome, not the other way round. Write down the decision you want to make faster or more accurately - "know which cartons are missing before the truck leaves" - then pick the cheapest technology that reliably...</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Decision guide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If you are still unsure, compare real scenarios in our case studies or ask our RFID consulting team for an unbiased assessment.</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RFID vs Barcode vs NFC vs BLE</dc:title>
  <dc:subject>www.indianrfid.com/rfid-academy/rfid-vs-barcode-vs-nfc</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