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420624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914400"/>
            <a:ext cx="10881360" cy="2194560"/>
          </a:xfrm>
          <a:prstGeom prst="rect">
            <a:avLst/>
          </a:prstGeom>
          <a:noFill/>
        </p:spPr>
        <p:txBody>
          <a:bodyPr wrap="square">
            <a:spAutoFit/>
          </a:bodyPr>
          <a:lstStyle/>
          <a:p>
            <a:r>
              <a:rPr sz="3800" b="1">
                <a:solidFill>
                  <a:srgbClr val="FFFFFF"/>
                </a:solidFill>
              </a:rPr>
              <a:t>RFID Site Survey &amp; Tag Testing</a:t>
            </a:r>
          </a:p>
          <a:p>
            <a:r>
              <a:rPr sz="1800">
                <a:solidFill>
                  <a:srgbClr val="FDE68A"/>
                </a:solidFill>
              </a:rPr>
              <a:t>A site survey and a disciplined tag-testing programme are what separate RFID projects that work on day one from those that need months of rework. This chapter explains what to measure on site, which tools to use, how to test tags...</a:t>
            </a:r>
          </a:p>
        </p:txBody>
      </p:sp>
      <p:sp>
        <p:nvSpPr>
          <p:cNvPr id="4" name="TextBox 3"/>
          <p:cNvSpPr txBox="1"/>
          <p:nvPr/>
        </p:nvSpPr>
        <p:spPr>
          <a:xfrm>
            <a:off x="640080" y="4434840"/>
            <a:ext cx="10881360" cy="1005840"/>
          </a:xfrm>
          <a:prstGeom prst="rect">
            <a:avLst/>
          </a:prstGeom>
          <a:noFill/>
        </p:spPr>
        <p:txBody>
          <a:bodyPr wrap="square">
            <a:spAutoFit/>
          </a:bodyPr>
          <a:lstStyle/>
          <a:p>
            <a:r>
              <a:rPr sz="2000" b="1">
                <a:solidFill>
                  <a:srgbClr val="4C1D95"/>
                </a:solidFill>
              </a:rPr>
              <a:t>Indian RFID - Mindware, New Delhi  |  From consultation to implementation</a:t>
            </a:r>
          </a:p>
          <a:p>
            <a:r>
              <a:rPr sz="1400">
                <a:solidFill>
                  <a:srgbClr val="555E6B"/>
                </a:solidFill>
              </a:rPr>
              <a:t>www.indianrfid.com/rfid-academy/rfid-site-survey-testing   |   +91-9717122688   |   gm@indianbarcode.com</a:t>
            </a:r>
          </a:p>
        </p:txBody>
      </p:sp>
      <p:pic>
        <p:nvPicPr>
          <p:cNvPr id="5" name="Picture 4" descr="mindware-logo.png"/>
          <p:cNvPicPr>
            <a:picLocks noChangeAspect="1"/>
          </p:cNvPicPr>
          <p:nvPr/>
        </p:nvPicPr>
        <p:blipFill>
          <a:blip r:embed="rId2"/>
          <a:stretch>
            <a:fillRect/>
          </a:stretch>
        </p:blipFill>
        <p:spPr>
          <a:xfrm>
            <a:off x="8899855" y="5486400"/>
            <a:ext cx="2743200" cy="797242"/>
          </a:xfrm>
          <a:prstGeom prst="rect">
            <a:avLst/>
          </a:prstGeom>
        </p:spPr>
      </p:pic>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Why site surveys and tag tests matter</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RFID is a radio technology, and radio behaves differently in every building. The same reader and tag that read perfectly in a demo room can struggle beside a steel rack, a cold-store door or a conveyor full of bottled water.</a:t>
            </a:r>
          </a:p>
          <a:p>
            <a:pPr>
              <a:spcAft>
                <a:spcPts val="800"/>
              </a:spcAft>
            </a:pPr>
            <a:r>
              <a:rPr sz="1700">
                <a:solidFill>
                  <a:srgbClr val="1F2937"/>
                </a:solidFill>
              </a:rPr>
              <a:t>•  A site survey answers "what is this place like for RF, and where can equipment physically go?". Tag testing answers "which tag, in which position, gives reliable reads on this product, in this process?".</a:t>
            </a:r>
          </a:p>
          <a:p>
            <a:pPr>
              <a:spcAft>
                <a:spcPts val="800"/>
              </a:spcAft>
            </a:pPr>
            <a:r>
              <a:rPr sz="1700">
                <a:solidFill>
                  <a:srgbClr val="1F2937"/>
                </a:solidFill>
              </a:rPr>
              <a:t>•  Both activities happen before the pilot. Done well, they take days rather than months and cost a small fraction of the project, yet they remove most of the surprises.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What to measure during a site survey</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Walk the whole process from goods receipt to dispatch (or whichever flow is in scope) and record the following at every proposed read point.</a:t>
            </a:r>
          </a:p>
          <a:p>
            <a:pPr>
              <a:spcAft>
                <a:spcPts val="800"/>
              </a:spcAft>
            </a:pPr>
            <a:r>
              <a:rPr sz="1500">
                <a:solidFill>
                  <a:srgbClr val="1F2937"/>
                </a:solidFill>
              </a:rPr>
              <a:t>•  RF noise floor and interference</a:t>
            </a:r>
          </a:p>
          <a:p>
            <a:pPr>
              <a:spcAft>
                <a:spcPts val="800"/>
              </a:spcAft>
            </a:pPr>
            <a:r>
              <a:rPr sz="1500">
                <a:solidFill>
                  <a:srgbClr val="1F2937"/>
                </a:solidFill>
              </a:rPr>
              <a:t>•  The noise floor is the background RF energy in the reader's band when your system is not transmitting. A passive UHF reader has to hear very weak tag replies, so a raised noise floor reduces the distance at which it can decode tags.</a:t>
            </a:r>
          </a:p>
          <a:p>
            <a:pPr>
              <a:spcAft>
                <a:spcPts val="800"/>
              </a:spcAft>
            </a:pPr>
            <a:r>
              <a:rPr sz="1500">
                <a:solidFill>
                  <a:srgbClr val="1F2937"/>
                </a:solidFill>
              </a:rPr>
              <a:t>•  Other RFID readers</a:t>
            </a:r>
          </a:p>
          <a:p>
            <a:pPr>
              <a:spcAft>
                <a:spcPts val="800"/>
              </a:spcAft>
            </a:pPr>
            <a:r>
              <a:rPr sz="1500">
                <a:solidFill>
                  <a:srgbClr val="1F2937"/>
                </a:solidFill>
              </a:rPr>
              <a:t>•  List every existing RFID system on site - access control, older UHF readers, gate systems at the dock next door. Note their frequency, rough location and whether they can be configured.</a:t>
            </a:r>
          </a:p>
          <a:p>
            <a:pPr>
              <a:spcAft>
                <a:spcPts val="800"/>
              </a:spcAft>
            </a:pPr>
            <a:r>
              <a:rPr sz="1500">
                <a:solidFill>
                  <a:srgbClr val="1F2937"/>
                </a:solidFill>
              </a:rPr>
              <a:t>•  Metal, liquids and structure</a:t>
            </a:r>
          </a:p>
          <a:p>
            <a:pPr>
              <a:spcAft>
                <a:spcPts val="800"/>
              </a:spcAft>
            </a:pPr>
            <a:r>
              <a:rPr sz="1500">
                <a:solidFill>
                  <a:srgbClr val="1F2937"/>
                </a:solidFill>
              </a:rPr>
              <a:t>•  Metal reflects UHF energy and liquids absorb it. Note steel racking, mesh cages, roller conveyors, metal doors, roller shutters, refrigerated units, and products that are metallic or water-based.</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What to measure during a site survey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Layout and traffic</a:t>
            </a:r>
          </a:p>
          <a:p>
            <a:pPr>
              <a:spcAft>
                <a:spcPts val="800"/>
              </a:spcAft>
            </a:pPr>
            <a:r>
              <a:rPr sz="1500">
                <a:solidFill>
                  <a:srgbClr val="1F2937"/>
                </a:solidFill>
              </a:rPr>
              <a:t>•  Dimensions of doors, dock openings, conveyors and aisles, with photographs and a sketch or floor plan.</a:t>
            </a:r>
          </a:p>
          <a:p>
            <a:pPr>
              <a:spcAft>
                <a:spcPts val="800"/>
              </a:spcAft>
            </a:pPr>
            <a:r>
              <a:rPr sz="1500">
                <a:solidFill>
                  <a:srgbClr val="1F2937"/>
                </a:solidFill>
              </a:rPr>
              <a:t>•  How goods move: by hand, trolley, pallet jack, forklift or conveyor, and at what speed.</a:t>
            </a:r>
          </a:p>
          <a:p>
            <a:pPr>
              <a:spcAft>
                <a:spcPts val="800"/>
              </a:spcAft>
            </a:pPr>
            <a:r>
              <a:rPr sz="1500">
                <a:solidFill>
                  <a:srgbClr val="1F2937"/>
                </a:solidFill>
              </a:rPr>
              <a:t>•  Distance between neighbouring read points (two dock doors side by side are a classic cross-read risk).</a:t>
            </a:r>
          </a:p>
          <a:p>
            <a:pPr>
              <a:spcAft>
                <a:spcPts val="800"/>
              </a:spcAft>
            </a:pPr>
            <a:r>
              <a:rPr sz="1500">
                <a:solidFill>
                  <a:srgbClr val="1F2937"/>
                </a:solidFill>
              </a:rPr>
              <a:t>•  Where people stand and walk, which matters for safety and for body shielding of tags.</a:t>
            </a:r>
          </a:p>
          <a:p>
            <a:pPr>
              <a:spcAft>
                <a:spcPts val="800"/>
              </a:spcAft>
            </a:pPr>
            <a:r>
              <a:rPr sz="1500">
                <a:solidFill>
                  <a:srgbClr val="1F2937"/>
                </a:solidFill>
              </a:rPr>
              <a:t>•  Power, network and mounting</a:t>
            </a:r>
          </a:p>
          <a:p>
            <a:pPr>
              <a:spcAft>
                <a:spcPts val="800"/>
              </a:spcAft>
            </a:pPr>
            <a:r>
              <a:rPr sz="1500">
                <a:solidFill>
                  <a:srgbClr val="1F2937"/>
                </a:solidFill>
              </a:rPr>
              <a:t>•  For each read point, note the nearest mains outlet, whether Power over Ethernet (PoE) is available, network cabling or Wi-Fi coverage, and what the reader and antennas can be mounted on. Measure antenna cable runs; long runs of thin coaxial cable lose...</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Tools for surveying and testing</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Handheld readers</a:t>
            </a:r>
          </a:p>
          <a:p>
            <a:pPr>
              <a:spcAft>
                <a:spcPts val="800"/>
              </a:spcAft>
            </a:pPr>
            <a:r>
              <a:rPr sz="1500">
                <a:solidFill>
                  <a:srgbClr val="1F2937"/>
                </a:solidFill>
              </a:rPr>
              <a:t>•  A handheld RFID reader is the most useful single tool. With adjustable power and an RSSI (received signal strength) display, it lets you check whether a tag can be read at a location, find dead spots, and compare candidate tags quickly.</a:t>
            </a:r>
          </a:p>
          <a:p>
            <a:pPr>
              <a:spcAft>
                <a:spcPts val="800"/>
              </a:spcAft>
            </a:pPr>
            <a:r>
              <a:rPr sz="1500">
                <a:solidFill>
                  <a:srgbClr val="1F2937"/>
                </a:solidFill>
              </a:rPr>
              <a:t>•  A test fixed reader and antennas</a:t>
            </a:r>
          </a:p>
          <a:p>
            <a:pPr>
              <a:spcAft>
                <a:spcPts val="800"/>
              </a:spcAft>
            </a:pPr>
            <a:r>
              <a:rPr sz="1500">
                <a:solidFill>
                  <a:srgbClr val="1F2937"/>
                </a:solidFill>
              </a:rPr>
              <a:t>•  Bring at least one fixed reader with a pair of antennas similar to those planned. Fixed readers log every read with timestamp, antenna port and RSSI, which is far better evidence than watching a handheld screen.</a:t>
            </a:r>
          </a:p>
          <a:p>
            <a:pPr>
              <a:spcAft>
                <a:spcPts val="800"/>
              </a:spcAft>
            </a:pPr>
            <a:r>
              <a:rPr sz="1500">
                <a:solidFill>
                  <a:srgbClr val="1F2937"/>
                </a:solidFill>
              </a:rPr>
              <a:t>•  Spectrum analysis</a:t>
            </a:r>
          </a:p>
          <a:p>
            <a:pPr>
              <a:spcAft>
                <a:spcPts val="800"/>
              </a:spcAft>
            </a:pPr>
            <a:r>
              <a:rPr sz="1500">
                <a:solidFill>
                  <a:srgbClr val="1F2937"/>
                </a:solidFill>
              </a:rPr>
              <a:t>•  A spectrum analyser shows RF energy across a range of frequencies, so you can see whether the band is quiet, whether other readers are transmitting, and whether broadband noise is present. You do not always need a dedicated instrument: many fixed readers can...</a:t>
            </a:r>
          </a:p>
          <a:p>
            <a:pPr>
              <a:spcAft>
                <a:spcPts val="800"/>
              </a:spcAft>
            </a:pPr>
            <a:r>
              <a:rPr sz="1500">
                <a:solidFill>
                  <a:srgbClr val="1F2937"/>
                </a:solidFill>
              </a:rPr>
              <a:t>•  Test tags and accessories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Tools for surveying and testing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A selection of candidate tags - labels, on-metal tags, hard tags - in sufficient quantity.</a:t>
            </a:r>
          </a:p>
          <a:p>
            <a:pPr>
              <a:spcAft>
                <a:spcPts val="800"/>
              </a:spcAft>
            </a:pPr>
            <a:r>
              <a:rPr sz="1700">
                <a:solidFill>
                  <a:srgbClr val="1F2937"/>
                </a:solidFill>
              </a:rPr>
              <a:t>•  Reference tags of a known type, used as a constant to compare test days and locations.</a:t>
            </a:r>
          </a:p>
          <a:p>
            <a:pPr>
              <a:spcAft>
                <a:spcPts val="800"/>
              </a:spcAft>
            </a:pPr>
            <a:r>
              <a:rPr sz="1700">
                <a:solidFill>
                  <a:srgbClr val="1F2937"/>
                </a:solidFill>
              </a:rPr>
              <a:t>•  Measuring tape or laser distance meter, protractor or angle guide, masking tape and markers.</a:t>
            </a:r>
          </a:p>
          <a:p>
            <a:pPr>
              <a:spcAft>
                <a:spcPts val="800"/>
              </a:spcAft>
            </a:pPr>
            <a:r>
              <a:rPr sz="1700">
                <a:solidFill>
                  <a:srgbClr val="1F2937"/>
                </a:solidFill>
              </a:rPr>
              <a:t>•  A laptop with reader software that can export logs to a spreadsheet.</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Tag testing methodology</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The golden rule is to test on the real item, in the real packaging, in the real process . A loose inlay on a cardboard sheet tells you very little about how it will behave on a steel part or a shampoo bottle.</a:t>
            </a:r>
          </a:p>
          <a:p>
            <a:pPr>
              <a:spcAft>
                <a:spcPts val="800"/>
              </a:spcAft>
            </a:pPr>
            <a:r>
              <a:rPr sz="1500">
                <a:solidFill>
                  <a:srgbClr val="1F2937"/>
                </a:solidFill>
              </a:rPr>
              <a:t>•  Placement tests</a:t>
            </a:r>
          </a:p>
          <a:p>
            <a:pPr>
              <a:spcAft>
                <a:spcPts val="800"/>
              </a:spcAft>
            </a:pPr>
            <a:r>
              <a:rPr sz="1500">
                <a:solidFill>
                  <a:srgbClr val="1F2937"/>
                </a:solidFill>
              </a:rPr>
              <a:t>•  Try each candidate tag at several positions on the item: top, side, corner, near and away from metal parts or liquid contents. Mark the positions with a code (P1, P2, P3) so results can be compared.</a:t>
            </a:r>
          </a:p>
          <a:p>
            <a:pPr>
              <a:spcAft>
                <a:spcPts val="800"/>
              </a:spcAft>
            </a:pPr>
            <a:r>
              <a:rPr sz="1500">
                <a:solidFill>
                  <a:srgbClr val="1F2937"/>
                </a:solidFill>
              </a:rPr>
              <a:t>•  Orientation tests</a:t>
            </a:r>
          </a:p>
          <a:p>
            <a:pPr>
              <a:spcAft>
                <a:spcPts val="800"/>
              </a:spcAft>
            </a:pPr>
            <a:r>
              <a:rPr sz="1500">
                <a:solidFill>
                  <a:srgbClr val="1F2937"/>
                </a:solidFill>
              </a:rPr>
              <a:t>•  Most UHF reader antennas are circularly polarised, but tags have a preferred orientation and a weak spot along the axis of their dipole. Rotate the tagged item through 0, 45 and 90 degrees in each plane and record reads and RSSI.</a:t>
            </a:r>
          </a:p>
          <a:p>
            <a:pPr>
              <a:spcAft>
                <a:spcPts val="800"/>
              </a:spcAft>
            </a:pPr>
            <a:r>
              <a:rPr sz="1500">
                <a:solidFill>
                  <a:srgbClr val="1F2937"/>
                </a:solidFill>
              </a:rPr>
              <a:t>•  Minimum read power (turn-on sensitivity)</a:t>
            </a:r>
          </a:p>
          <a:p>
            <a:pPr>
              <a:spcAft>
                <a:spcPts val="800"/>
              </a:spcAft>
            </a:pPr>
            <a:r>
              <a:rPr sz="1500">
                <a:solidFill>
                  <a:srgbClr val="1F2937"/>
                </a:solidFill>
              </a:rPr>
              <a:t>•  This is the most useful single number for comparing tags. Fix the distance and orientation, start the reader at low transmit power and increase it in small steps until the tag responds reliably.</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Tag testing methodology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Repeat the measurement on the real item, because the item detunes the tag antenna. A tag that is excellent in air may be poor on a bottle, and an on-metal tag may be poor when not on metal.</a:t>
            </a:r>
          </a:p>
          <a:p>
            <a:pPr>
              <a:spcAft>
                <a:spcPts val="800"/>
              </a:spcAft>
            </a:pPr>
            <a:r>
              <a:rPr sz="1500">
                <a:solidFill>
                  <a:srgbClr val="1F2937"/>
                </a:solidFill>
              </a:rPr>
              <a:t>•  Read-rate tests</a:t>
            </a:r>
          </a:p>
          <a:p>
            <a:pPr>
              <a:spcAft>
                <a:spcPts val="800"/>
              </a:spcAft>
            </a:pPr>
            <a:r>
              <a:rPr sz="1500">
                <a:solidFill>
                  <a:srgbClr val="1F2937"/>
                </a:solidFill>
              </a:rPr>
              <a:t>•  Read rate is the percentage of tags read out of those present, and it is what the business cares about. Pass a known population of tagged items through the read zone many times, compare the list of EPCs read against the list of EPCs present, and record misses.</a:t>
            </a:r>
          </a:p>
          <a:p>
            <a:pPr>
              <a:spcAft>
                <a:spcPts val="800"/>
              </a:spcAft>
            </a:pPr>
            <a:r>
              <a:rPr sz="1500">
                <a:solidFill>
                  <a:srgbClr val="1F2937"/>
                </a:solidFill>
              </a:rPr>
              <a:t>•  Bulk and carton tests</a:t>
            </a:r>
          </a:p>
          <a:p>
            <a:pPr>
              <a:spcAft>
                <a:spcPts val="800"/>
              </a:spcAft>
            </a:pPr>
            <a:r>
              <a:rPr sz="1500">
                <a:solidFill>
                  <a:srgbClr val="1F2937"/>
                </a:solidFill>
              </a:rPr>
              <a:t>•  Tags close together shadow and detune each other, and contents block the signal. Fill real cartons with tagged items packed the way the supplier packs them, then test with all realistic carton positions on a pallet or trolley - including tags in the centre of...</a:t>
            </a:r>
          </a:p>
          <a:p>
            <a:pPr>
              <a:spcAft>
                <a:spcPts val="800"/>
              </a:spcAft>
            </a:pPr>
            <a:r>
              <a:rPr sz="1500">
                <a:solidFill>
                  <a:srgbClr val="1F2937"/>
                </a:solidFill>
              </a:rPr>
              <a:t>•  Tunnel and portal tests</a:t>
            </a:r>
          </a:p>
          <a:p>
            <a:pPr>
              <a:spcAft>
                <a:spcPts val="800"/>
              </a:spcAft>
            </a:pPr>
            <a:r>
              <a:rPr sz="1500">
                <a:solidFill>
                  <a:srgbClr val="1F2937"/>
                </a:solidFill>
              </a:rPr>
              <a:t>•  Set up the planned portal, gate or conveyor tunnel as closely as possible to the final design and move goods through it at real operating speed. Test faster than normal as well.</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Documenting results</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Testing is only valuable if someone else can understand and repeat it. For every test record:</a:t>
            </a:r>
          </a:p>
          <a:p>
            <a:pPr>
              <a:spcAft>
                <a:spcPts val="800"/>
              </a:spcAft>
            </a:pPr>
            <a:r>
              <a:rPr sz="1500">
                <a:solidFill>
                  <a:srgbClr val="1F2937"/>
                </a:solidFill>
              </a:rPr>
              <a:t>•  Date, time, location and the person testing.</a:t>
            </a:r>
          </a:p>
          <a:p>
            <a:pPr>
              <a:spcAft>
                <a:spcPts val="800"/>
              </a:spcAft>
            </a:pPr>
            <a:r>
              <a:rPr sz="1500">
                <a:solidFill>
                  <a:srgbClr val="1F2937"/>
                </a:solidFill>
              </a:rPr>
              <a:t>•  Reader model, firmware, antenna type, cable length and mounting height and angle.</a:t>
            </a:r>
          </a:p>
          <a:p>
            <a:pPr>
              <a:spcAft>
                <a:spcPts val="800"/>
              </a:spcAft>
            </a:pPr>
            <a:r>
              <a:rPr sz="1500">
                <a:solidFill>
                  <a:srgbClr val="1F2937"/>
                </a:solidFill>
              </a:rPr>
              <a:t>•  Reader settings: transmit power, channel or frequency plan, session and target, search mode, read duration.</a:t>
            </a:r>
          </a:p>
          <a:p>
            <a:pPr>
              <a:spcAft>
                <a:spcPts val="800"/>
              </a:spcAft>
            </a:pPr>
            <a:r>
              <a:rPr sz="1500">
                <a:solidFill>
                  <a:srgbClr val="1F2937"/>
                </a:solidFill>
              </a:rPr>
              <a:t>•  Tag type, chip, placement code and orientation, and the item and packaging tested.</a:t>
            </a:r>
          </a:p>
          <a:p>
            <a:pPr>
              <a:spcAft>
                <a:spcPts val="800"/>
              </a:spcAft>
            </a:pPr>
            <a:r>
              <a:rPr sz="1500">
                <a:solidFill>
                  <a:srgbClr val="1F2937"/>
                </a:solidFill>
              </a:rPr>
              <a:t>•  Quantities: tags present, tags read, number of passes, speed.</a:t>
            </a:r>
          </a:p>
          <a:p>
            <a:pPr>
              <a:spcAft>
                <a:spcPts val="800"/>
              </a:spcAft>
            </a:pPr>
            <a:r>
              <a:rPr sz="1500">
                <a:solidFill>
                  <a:srgbClr val="1F2937"/>
                </a:solidFill>
              </a:rPr>
              <a:t>•  Raw logs, exported and kept with the report, plus photographs of the set-up.</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Documenting results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Observations, such as "missed tags were all in the centre layer" or "stray reads from staging lane B".</a:t>
            </a:r>
          </a:p>
          <a:p>
            <a:pPr>
              <a:spcAft>
                <a:spcPts val="800"/>
              </a:spcAft>
            </a:pPr>
            <a:r>
              <a:rPr sz="1700">
                <a:solidFill>
                  <a:srgbClr val="1F2937"/>
                </a:solidFill>
              </a:rPr>
              <a:t>•  Keep a version-controlled test log. When a later change - a new packaging supplier, a firmware update - causes problems, the original results provide a baseline.</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Setting acceptance criteria</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Acceptance criteria are the written, measurable conditions the system must meet. Agree them with operations, IT and finance before the pilot, not after.</a:t>
            </a:r>
          </a:p>
          <a:p>
            <a:pPr>
              <a:spcAft>
                <a:spcPts val="800"/>
              </a:spcAft>
            </a:pPr>
            <a:r>
              <a:rPr sz="1500">
                <a:solidFill>
                  <a:srgbClr val="1F2937"/>
                </a:solidFill>
              </a:rPr>
              <a:t>•  Read rate per read point (for example, a target percentage of item tags read per carton, or every pallet tag read at a dock door).</a:t>
            </a:r>
          </a:p>
          <a:p>
            <a:pPr>
              <a:spcAft>
                <a:spcPts val="800"/>
              </a:spcAft>
            </a:pPr>
            <a:r>
              <a:rPr sz="1500">
                <a:solidFill>
                  <a:srgbClr val="1F2937"/>
                </a:solidFill>
              </a:rPr>
              <a:t>•  Stray-read limit: tags outside the intended zone must not be recorded, or must be filtered out by software.</a:t>
            </a:r>
          </a:p>
          <a:p>
            <a:pPr>
              <a:spcAft>
                <a:spcPts val="800"/>
              </a:spcAft>
            </a:pPr>
            <a:r>
              <a:rPr sz="1500">
                <a:solidFill>
                  <a:srgbClr val="1F2937"/>
                </a:solidFill>
              </a:rPr>
              <a:t>•  Throughput: reads must complete at normal process speed without slowing people or conveyors.</a:t>
            </a:r>
          </a:p>
          <a:p>
            <a:pPr>
              <a:spcAft>
                <a:spcPts val="800"/>
              </a:spcAft>
            </a:pPr>
            <a:r>
              <a:rPr sz="1500">
                <a:solidFill>
                  <a:srgbClr val="1F2937"/>
                </a:solidFill>
              </a:rPr>
              <a:t>•  Data accuracy: events reach the business system correctly and within an agreed time.</a:t>
            </a:r>
          </a:p>
          <a:p>
            <a:pPr>
              <a:spcAft>
                <a:spcPts val="800"/>
              </a:spcAft>
            </a:pPr>
            <a:r>
              <a:rPr sz="1500">
                <a:solidFill>
                  <a:srgbClr val="1F2937"/>
                </a:solidFill>
              </a:rPr>
              <a:t>•  Tag durability: tags still meet read targets after the expected number of cycles or months.</a:t>
            </a:r>
          </a:p>
          <a:p>
            <a:pPr>
              <a:spcAft>
                <a:spcPts val="800"/>
              </a:spcAft>
            </a:pPr>
            <a:r>
              <a:rPr sz="1500">
                <a:solidFill>
                  <a:srgbClr val="1F2937"/>
                </a:solidFill>
              </a:rPr>
              <a:t>•  Test conditions: the number of runs, quantities and product mix over which the target must be achieved.</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Setting acceptance criteria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Targets should reflect what the process genuinely needs. Demanding a perfect result where a near-perfect one is adequate can make a project far more expensive; accepting a weak result where completeness matters, such as dispatch verification, defeats the...</a:t>
            </a:r>
          </a:p>
          <a:p>
            <a:pPr>
              <a:spcAft>
                <a:spcPts val="800"/>
              </a:spcAft>
            </a:pPr>
            <a:r>
              <a:rPr sz="1700">
                <a:solidFill>
                  <a:srgbClr val="1F2937"/>
                </a:solidFill>
              </a:rPr>
              <a:t>•  Example: A garment distribution centre agrees that, for cartons of 30 to 60 tagged garments passing a conveyor tunnel at normal speed, the average item read rate over 200 cartons must be at least the agreed target, no carton may fall below a minimum floor...</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Sample test-report table</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The table below shows a simple format for comparing candidate tags. The values are illustrative, to show how results are laid out; your own figures will depend on the reader, antennas, product and set-up.</a:t>
            </a:r>
          </a:p>
          <a:p>
            <a:pPr>
              <a:spcAft>
                <a:spcPts val="800"/>
              </a:spcAft>
            </a:pPr>
            <a:r>
              <a:rPr sz="1500">
                <a:solidFill>
                  <a:srgbClr val="1F2937"/>
                </a:solidFill>
              </a:rPr>
              <a:t>•  T-01 - Tag A, P1 (side panel) - Plastic bottle, filled - Turn-on power at 1 m, 0° - Power stepped up in 0.5 dB steps - Read at moderate power; good...</a:t>
            </a:r>
          </a:p>
          <a:p>
            <a:pPr>
              <a:spcAft>
                <a:spcPts val="800"/>
              </a:spcAft>
            </a:pPr>
            <a:r>
              <a:rPr sz="1500">
                <a:solidFill>
                  <a:srgbClr val="1F2937"/>
                </a:solidFill>
              </a:rPr>
              <a:t>•  T-02 - Tag A, P1 - Plastic bottle, filled - Turn-on power at 1 m, 90° - As T-01 - Needed much higher power - Marginal</a:t>
            </a:r>
          </a:p>
          <a:p>
            <a:pPr>
              <a:spcAft>
                <a:spcPts val="800"/>
              </a:spcAft>
            </a:pPr>
            <a:r>
              <a:rPr sz="1500">
                <a:solidFill>
                  <a:srgbClr val="1F2937"/>
                </a:solidFill>
              </a:rPr>
              <a:t>•  T-03 - Tag B, P2 (shoulder) - Plastic bottle, filled - Turn-on power at 1 m, 90° - As T-01 - Lower power than T-02 - Yes</a:t>
            </a:r>
          </a:p>
          <a:p>
            <a:pPr>
              <a:spcAft>
                <a:spcPts val="800"/>
              </a:spcAft>
            </a:pPr>
            <a:r>
              <a:rPr sz="1500">
                <a:solidFill>
                  <a:srgbClr val="1F2937"/>
                </a:solidFill>
              </a:rPr>
              <a:t>•  T-04 - Tag B, P2 - Carton of 24 - Bulk read, 20 passes - Fixed power, session 1 - Centre-layer misses on 3 passes - No</a:t>
            </a:r>
          </a:p>
          <a:p>
            <a:pPr>
              <a:spcAft>
                <a:spcPts val="800"/>
              </a:spcAft>
            </a:pPr>
            <a:r>
              <a:rPr sz="1500">
                <a:solidFill>
                  <a:srgbClr val="1F2937"/>
                </a:solidFill>
              </a:rPr>
              <a:t>•  T-05 - Tag B, P2 - Carton of 24 - Tunnel, conveyor speed - 4 antennas, session 1 - All tags read on all passes - Yes</a:t>
            </a:r>
          </a:p>
          <a:p>
            <a:pPr>
              <a:spcAft>
                <a:spcPts val="800"/>
              </a:spcAft>
            </a:pPr>
            <a:r>
              <a:rPr sz="1500">
                <a:solidFill>
                  <a:srgbClr val="1F2937"/>
                </a:solidFill>
              </a:rPr>
              <a:t>•  T-06 - Tag B, P2 - Staged cartons 2 m away - Stray-read check - As T-05 - No stray reads recorded - Yes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Sample test-report table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A summary at the top of the report should state the recommended tag and placement, the reader configuration, the read points tested, any open risks and the next step.</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Common mistakes and good practice</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Testing in the office instead of on site. The office has no racking, no conveyors and no neighbouring dock doors.</a:t>
            </a:r>
          </a:p>
          <a:p>
            <a:pPr>
              <a:spcAft>
                <a:spcPts val="800"/>
              </a:spcAft>
            </a:pPr>
            <a:r>
              <a:rPr sz="1500">
                <a:solidFill>
                  <a:srgbClr val="1F2937"/>
                </a:solidFill>
              </a:rPr>
              <a:t>•  Using one tag sample. Individual tags vary; test several of each type.</a:t>
            </a:r>
          </a:p>
          <a:p>
            <a:pPr>
              <a:spcAft>
                <a:spcPts val="800"/>
              </a:spcAft>
            </a:pPr>
            <a:r>
              <a:rPr sz="1500">
                <a:solidFill>
                  <a:srgbClr val="1F2937"/>
                </a:solidFill>
              </a:rPr>
              <a:t>•  Changing several variables at once. If you move the antenna and change the tag together, you will not know which change helped.</a:t>
            </a:r>
          </a:p>
          <a:p>
            <a:pPr>
              <a:spcAft>
                <a:spcPts val="800"/>
              </a:spcAft>
            </a:pPr>
            <a:r>
              <a:rPr sz="1500">
                <a:solidFill>
                  <a:srgbClr val="1F2937"/>
                </a:solidFill>
              </a:rPr>
              <a:t>•  Ignoring the worst-case product. Design for the hardest item, not the average one.</a:t>
            </a:r>
          </a:p>
          <a:p>
            <a:pPr>
              <a:spcAft>
                <a:spcPts val="800"/>
              </a:spcAft>
            </a:pPr>
            <a:r>
              <a:rPr sz="1500">
                <a:solidFill>
                  <a:srgbClr val="1F2937"/>
                </a:solidFill>
              </a:rPr>
              <a:t>•  Forgetting regulatory limits. Test with power settings that will be legal in the final installation; in India that means operating within WPC rules...</a:t>
            </a:r>
          </a:p>
          <a:p>
            <a:pPr>
              <a:spcAft>
                <a:spcPts val="800"/>
              </a:spcAft>
            </a:pPr>
            <a:r>
              <a:rPr sz="1500">
                <a:solidFill>
                  <a:srgbClr val="1F2937"/>
                </a:solidFill>
              </a:rPr>
              <a:t>•  Not involving the people who do the work. Operators know how items really move, stack and get handled.</a:t>
            </a:r>
          </a:p>
          <a:p>
            <a:pPr>
              <a:spcAft>
                <a:spcPts val="800"/>
              </a:spcAft>
            </a:pPr>
            <a:r>
              <a:rPr sz="1500">
                <a:solidFill>
                  <a:srgbClr val="1F2937"/>
                </a:solidFill>
              </a:rPr>
              <a:t>•  If your team does not have the instruments or experience, an external survey is a sensible investment. Indian RFID's RFID consulting service carries out site surveys and tag trials, and the hands-on side of surveying is also practised in the Certified RFID...</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Indian RFID - Mindware: from consultation to implementation</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Rounded Rectangle 4"/>
          <p:cNvSpPr/>
          <p:nvPr/>
        </p:nvSpPr>
        <p:spPr>
          <a:xfrm>
            <a:off x="45720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1
Consultation</a:t>
            </a:r>
          </a:p>
        </p:txBody>
      </p:sp>
      <p:sp>
        <p:nvSpPr>
          <p:cNvPr id="6" name="Rounded Rectangle 5"/>
          <p:cNvSpPr/>
          <p:nvPr/>
        </p:nvSpPr>
        <p:spPr>
          <a:xfrm>
            <a:off x="210312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2
Site survey</a:t>
            </a:r>
          </a:p>
        </p:txBody>
      </p:sp>
      <p:sp>
        <p:nvSpPr>
          <p:cNvPr id="7" name="Rounded Rectangle 6"/>
          <p:cNvSpPr/>
          <p:nvPr/>
        </p:nvSpPr>
        <p:spPr>
          <a:xfrm>
            <a:off x="374904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3
Pilot</a:t>
            </a:r>
          </a:p>
        </p:txBody>
      </p:sp>
      <p:sp>
        <p:nvSpPr>
          <p:cNvPr id="8" name="Rounded Rectangle 7"/>
          <p:cNvSpPr/>
          <p:nvPr/>
        </p:nvSpPr>
        <p:spPr>
          <a:xfrm>
            <a:off x="539496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4
Supply</a:t>
            </a:r>
          </a:p>
        </p:txBody>
      </p:sp>
      <p:sp>
        <p:nvSpPr>
          <p:cNvPr id="9" name="Rounded Rectangle 8"/>
          <p:cNvSpPr/>
          <p:nvPr/>
        </p:nvSpPr>
        <p:spPr>
          <a:xfrm>
            <a:off x="704088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5
Encoding &amp; software</a:t>
            </a:r>
          </a:p>
        </p:txBody>
      </p:sp>
      <p:sp>
        <p:nvSpPr>
          <p:cNvPr id="10" name="Rounded Rectangle 9"/>
          <p:cNvSpPr/>
          <p:nvPr/>
        </p:nvSpPr>
        <p:spPr>
          <a:xfrm>
            <a:off x="868680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6
Installation &amp; training</a:t>
            </a:r>
          </a:p>
        </p:txBody>
      </p:sp>
      <p:sp>
        <p:nvSpPr>
          <p:cNvPr id="11" name="Rounded Rectangle 10"/>
          <p:cNvSpPr/>
          <p:nvPr/>
        </p:nvSpPr>
        <p:spPr>
          <a:xfrm>
            <a:off x="1033272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7
Support &amp; AMC</a:t>
            </a:r>
          </a:p>
        </p:txBody>
      </p:sp>
      <p:sp>
        <p:nvSpPr>
          <p:cNvPr id="12" name="TextBox 11"/>
          <p:cNvSpPr txBox="1"/>
          <p:nvPr/>
        </p:nvSpPr>
        <p:spPr>
          <a:xfrm>
            <a:off x="457200" y="3108960"/>
            <a:ext cx="11247120" cy="2560320"/>
          </a:xfrm>
          <a:prstGeom prst="rect">
            <a:avLst/>
          </a:prstGeom>
          <a:noFill/>
        </p:spPr>
        <p:txBody>
          <a:bodyPr wrap="square">
            <a:spAutoFit/>
          </a:bodyPr>
          <a:lstStyle/>
          <a:p>
            <a:pPr>
              <a:spcAft>
                <a:spcPts val="1000"/>
              </a:spcAft>
            </a:pPr>
            <a:r>
              <a:rPr sz="1800" b="0">
                <a:solidFill>
                  <a:srgbClr val="1F2937"/>
                </a:solidFill>
              </a:rPr>
              <a:t>Mindware (New Delhi, since 1997) and its RFID division Indian RFID take your project from the first conversation to a working system - and support it after go-live.</a:t>
            </a:r>
          </a:p>
          <a:p>
            <a:pPr>
              <a:spcAft>
                <a:spcPts val="1000"/>
              </a:spcAft>
            </a:pPr>
            <a:r>
              <a:rPr sz="1600" b="1">
                <a:solidFill>
                  <a:srgbClr val="1F2937"/>
                </a:solidFill>
              </a:rPr>
              <a:t>Phone / WhatsApp: +91-9717122688    Email: gm@indianbarcode.com</a:t>
            </a:r>
          </a:p>
          <a:p>
            <a:pPr>
              <a:spcAft>
                <a:spcPts val="1000"/>
              </a:spcAft>
            </a:pPr>
            <a:r>
              <a:rPr sz="1600" b="0">
                <a:solidFill>
                  <a:srgbClr val="1F2937"/>
                </a:solidFill>
              </a:rPr>
              <a:t>S-4, Pankaj Plaza, Pocket-7, Plot-7, Dwarka Sector-12, New Delhi - 110078</a:t>
            </a:r>
          </a:p>
          <a:p>
            <a:pPr>
              <a:spcAft>
                <a:spcPts val="1000"/>
              </a:spcAft>
            </a:pPr>
            <a:r>
              <a:rPr sz="1600" b="0">
                <a:solidFill>
                  <a:srgbClr val="1F2937"/>
                </a:solidFill>
              </a:rPr>
              <a:t>www.indianrfid.com  |  Free guides: www.indianrfid.com/whitepapers</a:t>
            </a:r>
          </a:p>
        </p:txBody>
      </p:sp>
      <p:sp>
        <p:nvSpPr>
          <p:cNvPr id="13" name="TextBox 12"/>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RFID Site Survey &amp; Tag Testing</dc:title>
  <dc:subject>www.indianrfid.com/rfid-academy/rfid-site-survey-testing</dc:subject>
  <dc:creator>Mindware - Indian RFID</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