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Security &amp; Privacy</a:t>
            </a:r>
          </a:p>
          <a:p>
            <a:r>
              <a:rPr sz="1800">
                <a:solidFill>
                  <a:srgbClr val="FDE68A"/>
                </a:solidFill>
              </a:rPr>
              <a:t>RFID is neither as dangerous as the myths suggest nor automatically secure. This chapter explains the real threats - cloning, skimming, relay, tampering, jamming and data leakage - the defences available at UHF, HF and NFC, and...</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www.indianrfid.com/rfid-academy/rfid-security-privacy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Think in threats, not headlines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RFID security discussions tend to swing between two extremes: "RFID can track you anywhere" and "it is just a label, there is nothing to secure". Both are wrong.</a:t>
            </a:r>
          </a:p>
          <a:p>
            <a:pPr>
              <a:spcAft>
                <a:spcPts val="800"/>
              </a:spcAft>
            </a:pPr>
            <a:r>
              <a:rPr sz="1700">
                <a:solidFill>
                  <a:srgbClr val="1F2937"/>
                </a:solidFill>
              </a:rPr>
              <a:t>•  A garment label in a retail store, a FASTag on a car windscreen, an employee access card and a drug authentication tag face very different threats. A stock-count label mainly needs integrity of data; an access card needs resistance to cloning; a hospital...</a:t>
            </a:r>
          </a:p>
          <a:p>
            <a:pPr>
              <a:spcAft>
                <a:spcPts val="800"/>
              </a:spcAft>
            </a:pPr>
            <a:r>
              <a:rPr sz="1700">
                <a:solidFill>
                  <a:srgbClr val="1F2937"/>
                </a:solidFill>
              </a:rPr>
              <a:t>•  What happens if someone copies a tag?</a:t>
            </a:r>
          </a:p>
          <a:p>
            <a:pPr>
              <a:spcAft>
                <a:spcPts val="800"/>
              </a:spcAft>
            </a:pPr>
            <a:r>
              <a:rPr sz="1700">
                <a:solidFill>
                  <a:srgbClr val="1F2937"/>
                </a:solidFill>
              </a:rPr>
              <a:t>•  What happens if someone reads a tag without permission?</a:t>
            </a:r>
          </a:p>
          <a:p>
            <a:pPr>
              <a:spcAft>
                <a:spcPts val="800"/>
              </a:spcAft>
            </a:pPr>
            <a:r>
              <a:rPr sz="1700">
                <a:solidFill>
                  <a:srgbClr val="1F2937"/>
                </a:solidFill>
              </a:rPr>
              <a:t>•  What happens if tags or readers stop working?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main RFID threats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Cloning - Reading a tag's identifier (and any readable data) and writing it to another tag or emulator - Access cards, anti-counterfeit labels...</a:t>
            </a:r>
          </a:p>
          <a:p>
            <a:pPr>
              <a:spcAft>
                <a:spcPts val="800"/>
              </a:spcAft>
            </a:pPr>
            <a:r>
              <a:rPr sz="1500">
                <a:solidFill>
                  <a:srgbClr val="1F2937"/>
                </a:solidFill>
              </a:rPr>
              <a:t>•  Skimming - Reading a tag without the owner's knowledge using a hidden or unauthorised reader - ID cards, payment cards, tagged items carried by people</a:t>
            </a:r>
          </a:p>
          <a:p>
            <a:pPr>
              <a:spcAft>
                <a:spcPts val="800"/>
              </a:spcAft>
            </a:pPr>
            <a:r>
              <a:rPr sz="1500">
                <a:solidFill>
                  <a:srgbClr val="1F2937"/>
                </a:solidFill>
              </a:rPr>
              <a:t>•  Eavesdropping - Listening to a legitimate reader-tag conversation from a distance - Systems that send sensitive data or passwords unencrypted</a:t>
            </a:r>
          </a:p>
          <a:p>
            <a:pPr>
              <a:spcAft>
                <a:spcPts val="800"/>
              </a:spcAft>
            </a:pPr>
            <a:r>
              <a:rPr sz="1500">
                <a:solidFill>
                  <a:srgbClr val="1F2937"/>
                </a:solidFill>
              </a:rPr>
              <a:t>•  Relay attack - Two attacker devices forward signals between a genuine card and a distant reader in real time - Contactless access and payment...</a:t>
            </a:r>
          </a:p>
          <a:p>
            <a:pPr>
              <a:spcAft>
                <a:spcPts val="800"/>
              </a:spcAft>
            </a:pPr>
            <a:r>
              <a:rPr sz="1500">
                <a:solidFill>
                  <a:srgbClr val="1F2937"/>
                </a:solidFill>
              </a:rPr>
              <a:t>•  Tag tampering - Rewriting unlocked memory, swapping tags between items, or physically damaging tags - Retail, asset tracking, supply chains with...</a:t>
            </a:r>
          </a:p>
          <a:p>
            <a:pPr>
              <a:spcAft>
                <a:spcPts val="800"/>
              </a:spcAft>
            </a:pPr>
            <a:r>
              <a:rPr sz="1500">
                <a:solidFill>
                  <a:srgbClr val="1F2937"/>
                </a:solidFill>
              </a:rPr>
              <a:t>•  Denial of service / jamming - Radio interference, shielding goods in foil, mass-killing tags with a known kill password - Security gates, EAS...</a:t>
            </a:r>
          </a:p>
          <a:p>
            <a:pPr>
              <a:spcAft>
                <a:spcPts val="800"/>
              </a:spcAft>
            </a:pPr>
            <a:r>
              <a:rPr sz="1500">
                <a:solidFill>
                  <a:srgbClr val="1F2937"/>
                </a:solidFill>
              </a:rPr>
              <a:t>•  Note that the backend is part of the attack surface. Many real incidents involve insecure servers, default reader passwords or exposed APIs rather than clever radio attacks.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Myths vs reality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Passive RFID tags can be read from kilometres away. - Passive UHF tags are powered by the reader's signal, which limits practical range to metres ...</a:t>
            </a:r>
          </a:p>
          <a:p>
            <a:pPr>
              <a:spcAft>
                <a:spcPts val="800"/>
              </a:spcAft>
            </a:pPr>
            <a:r>
              <a:rPr sz="1500">
                <a:solidFill>
                  <a:srgbClr val="1F2937"/>
                </a:solidFill>
              </a:rPr>
              <a:t>•  An RFID tag can track my location like GPS. - Passive tags have no battery, GPS or radio of their own. They can only be detected where a reader is...</a:t>
            </a:r>
          </a:p>
          <a:p>
            <a:pPr>
              <a:spcAft>
                <a:spcPts val="800"/>
              </a:spcAft>
            </a:pPr>
            <a:r>
              <a:rPr sz="1500">
                <a:solidFill>
                  <a:srgbClr val="1F2937"/>
                </a:solidFill>
              </a:rPr>
              <a:t>•  Every RFID tag stores my personal details. - Most tags store only an identifier. The personal link, if any, exists in a database - which is where...</a:t>
            </a:r>
          </a:p>
          <a:p>
            <a:pPr>
              <a:spcAft>
                <a:spcPts val="800"/>
              </a:spcAft>
            </a:pPr>
            <a:r>
              <a:rPr sz="1500">
                <a:solidFill>
                  <a:srgbClr val="1F2937"/>
                </a:solidFill>
              </a:rPr>
              <a:t>•  A contactless payment card can be emptied by brushing past it. - Payment cards generate one-time cryptograms and are subject to transaction limits...</a:t>
            </a:r>
          </a:p>
          <a:p>
            <a:pPr>
              <a:spcAft>
                <a:spcPts val="800"/>
              </a:spcAft>
            </a:pPr>
            <a:r>
              <a:rPr sz="1500">
                <a:solidFill>
                  <a:srgbClr val="1F2937"/>
                </a:solidFill>
              </a:rPr>
              <a:t>•  RFID is inherently secure because it is radio. - Basic tags offer little security. Security comes from choosing cryptographic chips and designing the...</a:t>
            </a:r>
          </a:p>
          <a:p>
            <a:pPr>
              <a:spcAft>
                <a:spcPts val="800"/>
              </a:spcAft>
            </a:pPr>
            <a:r>
              <a:rPr sz="1500">
                <a:solidFill>
                  <a:srgbClr val="1F2937"/>
                </a:solidFill>
              </a:rPr>
              <a:t>•  Tip: Eavesdropping range is different from read range. The reader's own transmission is strong and can sometimes be received from much farther away than a tag's weak reply.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Defences for UHF (EPC Gen2)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Lock, passwords and kill</a:t>
            </a:r>
          </a:p>
          <a:p>
            <a:pPr>
              <a:spcAft>
                <a:spcPts val="800"/>
              </a:spcAft>
            </a:pPr>
            <a:r>
              <a:rPr sz="1500">
                <a:solidFill>
                  <a:srgbClr val="1F2937"/>
                </a:solidFill>
              </a:rPr>
              <a:t>•  Standard Gen2 tags provide a 32-bit access password, a 32-bit kill password and lock states for each memory bank (see EPC Encoding &amp; Tag Memory ). Use them:</a:t>
            </a:r>
          </a:p>
          <a:p>
            <a:pPr>
              <a:spcAft>
                <a:spcPts val="800"/>
              </a:spcAft>
            </a:pPr>
            <a:r>
              <a:rPr sz="1500">
                <a:solidFill>
                  <a:srgbClr val="1F2937"/>
                </a:solidFill>
              </a:rPr>
              <a:t>•  Lock the EPC and User memory with a non-default access password so tags cannot be rewritten by anyone with a reader.</a:t>
            </a:r>
          </a:p>
          <a:p>
            <a:pPr>
              <a:spcAft>
                <a:spcPts val="800"/>
              </a:spcAft>
            </a:pPr>
            <a:r>
              <a:rPr sz="1500">
                <a:solidFill>
                  <a:srgbClr val="1F2937"/>
                </a:solidFill>
              </a:rPr>
              <a:t>•  Read-lock both passwords so they cannot be retrieved.</a:t>
            </a:r>
          </a:p>
          <a:p>
            <a:pPr>
              <a:spcAft>
                <a:spcPts val="800"/>
              </a:spcAft>
            </a:pPr>
            <a:r>
              <a:rPr sz="1500">
                <a:solidFill>
                  <a:srgbClr val="1F2937"/>
                </a:solidFill>
              </a:rPr>
              <a:t>•  Prefer unique per-tag passwords, for example derived from the TID and a secret key held in your system, so one leaked password does not unlock...</a:t>
            </a:r>
          </a:p>
          <a:p>
            <a:pPr>
              <a:spcAft>
                <a:spcPts val="800"/>
              </a:spcAft>
            </a:pPr>
            <a:r>
              <a:rPr sz="1500">
                <a:solidFill>
                  <a:srgbClr val="1F2937"/>
                </a:solidFill>
              </a:rPr>
              <a:t>•  Use the kill command at point of sale where customer privacy matters and the tag has no after-sale use.</a:t>
            </a:r>
          </a:p>
          <a:p>
            <a:pPr>
              <a:spcAft>
                <a:spcPts val="800"/>
              </a:spcAft>
            </a:pPr>
            <a:r>
              <a:rPr sz="1500">
                <a:solidFill>
                  <a:srgbClr val="1F2937"/>
                </a:solidFill>
              </a:rPr>
              <a:t>•  These controls stop casual tampering, but the Gen2 password mechanism was not designed as strong cryptography and should not be relied on against a determined attacker.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Defences for UHF (EPC Gen2) tags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TID checks</a:t>
            </a:r>
          </a:p>
          <a:p>
            <a:pPr>
              <a:spcAft>
                <a:spcPts val="800"/>
              </a:spcAft>
            </a:pPr>
            <a:r>
              <a:rPr sz="1500">
                <a:solidFill>
                  <a:srgbClr val="1F2937"/>
                </a:solidFill>
              </a:rPr>
              <a:t>•  Recording the factory TID next to each EPC and checking both on read detects simple clones made with ordinary blank tags. It is a cheap and effective first layer, though specialist emulators can fake a TID.</a:t>
            </a:r>
          </a:p>
          <a:p>
            <a:pPr>
              <a:spcAft>
                <a:spcPts val="800"/>
              </a:spcAft>
            </a:pPr>
            <a:r>
              <a:rPr sz="1500">
                <a:solidFill>
                  <a:srgbClr val="1F2937"/>
                </a:solidFill>
              </a:rPr>
              <a:t>•  Gen2v2 features</a:t>
            </a:r>
          </a:p>
          <a:p>
            <a:pPr>
              <a:spcAft>
                <a:spcPts val="800"/>
              </a:spcAft>
            </a:pPr>
            <a:r>
              <a:rPr sz="1500">
                <a:solidFill>
                  <a:srgbClr val="1F2937"/>
                </a:solidFill>
              </a:rPr>
              <a:t>•  Gen2v2 adds optional commands that substantially improve security and privacy on chips that implement them:</a:t>
            </a:r>
          </a:p>
          <a:p>
            <a:pPr>
              <a:spcAft>
                <a:spcPts val="800"/>
              </a:spcAft>
            </a:pPr>
            <a:r>
              <a:rPr sz="1500">
                <a:solidFill>
                  <a:srgbClr val="1F2937"/>
                </a:solidFill>
              </a:rPr>
              <a:t>•  Untraceable - a tag can hide all or part of its EPC, TID and User memory, and reduce its operating range, so only authorised readers see full data....</a:t>
            </a:r>
          </a:p>
          <a:p>
            <a:pPr>
              <a:spcAft>
                <a:spcPts val="800"/>
              </a:spcAft>
            </a:pPr>
            <a:r>
              <a:rPr sz="1500">
                <a:solidFill>
                  <a:srgbClr val="1F2937"/>
                </a:solidFill>
              </a:rPr>
              <a:t>•  Authenticate - cryptographic challenge-response using crypto suites from the ISO/IEC 29167 family (for example AES-128 based), proving that a tag is...</a:t>
            </a:r>
          </a:p>
          <a:p>
            <a:pPr>
              <a:spcAft>
                <a:spcPts val="800"/>
              </a:spcAft>
            </a:pPr>
            <a:r>
              <a:rPr sz="1500">
                <a:solidFill>
                  <a:srgbClr val="1F2937"/>
                </a:solidFill>
              </a:rPr>
              <a:t>•  Chip support varies, and readers and software must support these commands too, so verify end to end before committing. Chip families are compared in RFID Chips Explained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Defences for HF and NFC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Avoid broken legacy chips for security</a:t>
            </a:r>
          </a:p>
          <a:p>
            <a:pPr>
              <a:spcAft>
                <a:spcPts val="800"/>
              </a:spcAft>
            </a:pPr>
            <a:r>
              <a:rPr sz="1500">
                <a:solidFill>
                  <a:srgbClr val="1F2937"/>
                </a:solidFill>
              </a:rPr>
              <a:t>•  The proprietary Crypto-1 cipher in MIFARE Classic cards was publicly broken in 2008, and those cards can be cloned with readily available tools. Plain 125 kHz proximity cards are even weaker: most simply broadcast a fixed number.</a:t>
            </a:r>
          </a:p>
          <a:p>
            <a:pPr>
              <a:spcAft>
                <a:spcPts val="800"/>
              </a:spcAft>
            </a:pPr>
            <a:r>
              <a:rPr sz="1500">
                <a:solidFill>
                  <a:srgbClr val="1F2937"/>
                </a:solidFill>
              </a:rPr>
              <a:t>•  MIFARE DESFire (EV1, EV2, EV3)</a:t>
            </a:r>
          </a:p>
          <a:p>
            <a:pPr>
              <a:spcAft>
                <a:spcPts val="800"/>
              </a:spcAft>
            </a:pPr>
            <a:r>
              <a:rPr sz="1500">
                <a:solidFill>
                  <a:srgbClr val="1F2937"/>
                </a:solidFill>
              </a:rPr>
              <a:t>•  DESFire chips are ISO/IEC 14443 A cards with on-chip AES-128 encryption, mutual authentication between card and reader, and file-based access rights per application. Keys never leave the chip.</a:t>
            </a:r>
          </a:p>
          <a:p>
            <a:pPr>
              <a:spcAft>
                <a:spcPts val="800"/>
              </a:spcAft>
            </a:pPr>
            <a:r>
              <a:rPr sz="1500">
                <a:solidFill>
                  <a:srgbClr val="1F2937"/>
                </a:solidFill>
              </a:rPr>
              <a:t>•  NTAG 424 DNA and SUN messages</a:t>
            </a:r>
          </a:p>
          <a:p>
            <a:pPr>
              <a:spcAft>
                <a:spcPts val="800"/>
              </a:spcAft>
            </a:pPr>
            <a:r>
              <a:rPr sz="1500">
                <a:solidFill>
                  <a:srgbClr val="1F2937"/>
                </a:solidFill>
              </a:rPr>
              <a:t>•  NTAG 424 DNA is an NFC Forum Type 4 tag with AES-128. Its standout feature is Secure Dynamic Messaging (SDM) , which produces SUN (Secure Unique NFC) messages: every time a phone taps the tag, it returns a URL containing an encrypted tag ID, a tap counter and...</a:t>
            </a:r>
          </a:p>
          <a:p>
            <a:pPr>
              <a:spcAft>
                <a:spcPts val="800"/>
              </a:spcAft>
            </a:pPr>
            <a:r>
              <a:rPr sz="1500">
                <a:solidFill>
                  <a:srgbClr val="1F2937"/>
                </a:solidFill>
              </a:rPr>
              <a:t>•  Example: A premium tea exporter puts an NTAG 424 DNA tag under the seal of each tin. When a buyer in Dubai taps the tin with a phone, the browser opens the brand's verification page, which checks the SUN signature and counter and shows "Genuine product, first...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Defences for HF and NFC tags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See our NFC tags and RFID cards and wristbands pages for secure options.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Physical and backend defences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Shielding</a:t>
            </a:r>
          </a:p>
          <a:p>
            <a:pPr>
              <a:spcAft>
                <a:spcPts val="800"/>
              </a:spcAft>
            </a:pPr>
            <a:r>
              <a:rPr sz="1500">
                <a:solidFill>
                  <a:srgbClr val="1F2937"/>
                </a:solidFill>
              </a:rPr>
              <a:t>•  Metal foil and conductive fabrics block RF energy. RFID-blocking sleeves and wallets protect cards when fully enclosed; shielded pouches protect passports and ID documents.</a:t>
            </a:r>
          </a:p>
          <a:p>
            <a:pPr>
              <a:spcAft>
                <a:spcPts val="800"/>
              </a:spcAft>
            </a:pPr>
            <a:r>
              <a:rPr sz="1500">
                <a:solidFill>
                  <a:srgbClr val="1F2937"/>
                </a:solidFill>
              </a:rPr>
              <a:t>•  Backend authorisation</a:t>
            </a:r>
          </a:p>
          <a:p>
            <a:pPr>
              <a:spcAft>
                <a:spcPts val="800"/>
              </a:spcAft>
            </a:pPr>
            <a:r>
              <a:rPr sz="1500">
                <a:solidFill>
                  <a:srgbClr val="1F2937"/>
                </a:solidFill>
              </a:rPr>
              <a:t>•  The strongest principle in RFID security is: a tag ID is a claim, not a proof . Decide what a tag read is allowed to do in the backend, using business context:</a:t>
            </a:r>
          </a:p>
          <a:p>
            <a:pPr>
              <a:spcAft>
                <a:spcPts val="800"/>
              </a:spcAft>
            </a:pPr>
            <a:r>
              <a:rPr sz="1500">
                <a:solidFill>
                  <a:srgbClr val="1F2937"/>
                </a:solidFill>
              </a:rPr>
              <a:t>•  Check that the tag is active, not reported lost, and associated with the expected item or person.</a:t>
            </a:r>
          </a:p>
          <a:p>
            <a:pPr>
              <a:spcAft>
                <a:spcPts val="800"/>
              </a:spcAft>
            </a:pPr>
            <a:r>
              <a:rPr sz="1500">
                <a:solidFill>
                  <a:srgbClr val="1F2937"/>
                </a:solidFill>
              </a:rPr>
              <a:t>•  Check plausibility - the same card cannot enter Gate 1 in Delhi and Gate 4 in Pune within a minute.</a:t>
            </a:r>
          </a:p>
          <a:p>
            <a:pPr>
              <a:spcAft>
                <a:spcPts val="800"/>
              </a:spcAft>
            </a:pPr>
            <a:r>
              <a:rPr sz="1500">
                <a:solidFill>
                  <a:srgbClr val="1F2937"/>
                </a:solidFill>
              </a:rPr>
              <a:t>•  For sensitive actions, add a second factor such as a PIN, biometric or camera check.</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Physical and backend defences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Secure readers, networks and APIs as described in RFID Middleware &amp; Software .</a:t>
            </a:r>
          </a:p>
          <a:p>
            <a:pPr>
              <a:spcAft>
                <a:spcPts val="800"/>
              </a:spcAft>
            </a:pPr>
            <a:r>
              <a:rPr sz="1700">
                <a:solidFill>
                  <a:srgbClr val="1F2937"/>
                </a:solidFill>
              </a:rPr>
              <a:t>•  Relay and jamming</a:t>
            </a:r>
          </a:p>
          <a:p>
            <a:pPr>
              <a:spcAft>
                <a:spcPts val="800"/>
              </a:spcAft>
            </a:pPr>
            <a:r>
              <a:rPr sz="1700">
                <a:solidFill>
                  <a:srgbClr val="1F2937"/>
                </a:solidFill>
              </a:rPr>
              <a:t>•  Relay attacks are hard to stop with crypto alone because the genuine card performs the cryptography. Defences include proximity-check features, tight timing limits, requiring user action and transaction limits.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Privacy by design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Privacy concerns arise when an RFID tag becomes linked to a person - an employee badge, a student card, a patient wristband, a tagged garment after purchase. Build privacy in from the start:</a:t>
            </a:r>
          </a:p>
          <a:p>
            <a:pPr>
              <a:spcAft>
                <a:spcPts val="800"/>
              </a:spcAft>
            </a:pPr>
            <a:r>
              <a:rPr sz="1500">
                <a:solidFill>
                  <a:srgbClr val="1F2937"/>
                </a:solidFill>
              </a:rPr>
              <a:t>•  Data minimisation - store only a random or opaque reference on the tag, never names, Aadhaar numbers, phone numbers or health details.</a:t>
            </a:r>
          </a:p>
          <a:p>
            <a:pPr>
              <a:spcAft>
                <a:spcPts val="800"/>
              </a:spcAft>
            </a:pPr>
            <a:r>
              <a:rPr sz="1500">
                <a:solidFill>
                  <a:srgbClr val="1F2937"/>
                </a:solidFill>
              </a:rPr>
              <a:t>•  Purpose limitation - use location data collected for safety or attendance only for that purpose, not for unrelated monitoring.</a:t>
            </a:r>
          </a:p>
          <a:p>
            <a:pPr>
              <a:spcAft>
                <a:spcPts val="800"/>
              </a:spcAft>
            </a:pPr>
            <a:r>
              <a:rPr sz="1500">
                <a:solidFill>
                  <a:srgbClr val="1F2937"/>
                </a:solidFill>
              </a:rPr>
              <a:t>•  Transparency - tell people where readers are and why; visible signs at reader zones build trust.</a:t>
            </a:r>
          </a:p>
          <a:p>
            <a:pPr>
              <a:spcAft>
                <a:spcPts val="800"/>
              </a:spcAft>
            </a:pPr>
            <a:r>
              <a:rPr sz="1500">
                <a:solidFill>
                  <a:srgbClr val="1F2937"/>
                </a:solidFill>
              </a:rPr>
              <a:t>•  Control at end of use - kill, detach or deactivate consumer tags at sale, or use Gen2v2 Untraceable.</a:t>
            </a:r>
          </a:p>
          <a:p>
            <a:pPr>
              <a:spcAft>
                <a:spcPts val="800"/>
              </a:spcAft>
            </a:pPr>
            <a:r>
              <a:rPr sz="1500">
                <a:solidFill>
                  <a:srgbClr val="1F2937"/>
                </a:solidFill>
              </a:rPr>
              <a:t>•  Retention limits - delete or anonymise movement histories when they are no longer needed.</a:t>
            </a:r>
          </a:p>
          <a:p>
            <a:pPr>
              <a:spcAft>
                <a:spcPts val="800"/>
              </a:spcAft>
            </a:pPr>
            <a:r>
              <a:rPr sz="1500">
                <a:solidFill>
                  <a:srgbClr val="1F2937"/>
                </a:solidFill>
              </a:rPr>
              <a:t>•  Access control and audit - restrict who can see personal location data and log every access.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Privacy law: India's DPDP Act and global rules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This section is a high-level overview, not legal advice.</a:t>
            </a:r>
          </a:p>
          <a:p>
            <a:pPr>
              <a:spcAft>
                <a:spcPts val="800"/>
              </a:spcAft>
            </a:pPr>
            <a:r>
              <a:rPr sz="1500">
                <a:solidFill>
                  <a:srgbClr val="1F2937"/>
                </a:solidFill>
              </a:rPr>
              <a:t>•  India - Digital Personal Data Protection Act, 2023</a:t>
            </a:r>
          </a:p>
          <a:p>
            <a:pPr>
              <a:spcAft>
                <a:spcPts val="800"/>
              </a:spcAft>
            </a:pPr>
            <a:r>
              <a:rPr sz="1500">
                <a:solidFill>
                  <a:srgbClr val="1F2937"/>
                </a:solidFill>
              </a:rPr>
              <a:t>•  The DPDP Act governs digital personal data processed in India, and processing outside India connected with offering goods or services to people in India. RFID data becomes personal data when it can identify a person, directly or by linking a tag ID to an...</a:t>
            </a:r>
          </a:p>
          <a:p>
            <a:pPr>
              <a:spcAft>
                <a:spcPts val="800"/>
              </a:spcAft>
            </a:pPr>
            <a:r>
              <a:rPr sz="1500">
                <a:solidFill>
                  <a:srgbClr val="1F2937"/>
                </a:solidFill>
              </a:rPr>
              <a:t>•  Processing for a lawful purpose, on the basis of consent or a legitimate use recognised by the Act, with a clear notice.</a:t>
            </a:r>
          </a:p>
          <a:p>
            <a:pPr>
              <a:spcAft>
                <a:spcPts val="800"/>
              </a:spcAft>
            </a:pPr>
            <a:r>
              <a:rPr sz="1500">
                <a:solidFill>
                  <a:srgbClr val="1F2937"/>
                </a:solidFill>
              </a:rPr>
              <a:t>•  Collecting only what is needed for that purpose and keeping it accurate.</a:t>
            </a:r>
          </a:p>
          <a:p>
            <a:pPr>
              <a:spcAft>
                <a:spcPts val="800"/>
              </a:spcAft>
            </a:pPr>
            <a:r>
              <a:rPr sz="1500">
                <a:solidFill>
                  <a:srgbClr val="1F2937"/>
                </a:solidFill>
              </a:rPr>
              <a:t>•  Implementing reasonable security safeguards to prevent personal data breaches.</a:t>
            </a:r>
          </a:p>
          <a:p>
            <a:pPr>
              <a:spcAft>
                <a:spcPts val="800"/>
              </a:spcAft>
            </a:pPr>
            <a:r>
              <a:rPr sz="1500">
                <a:solidFill>
                  <a:srgbClr val="1F2937"/>
                </a:solidFill>
              </a:rPr>
              <a:t>•  Notifying the Data Protection Board and affected individuals of breaches.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Privacy law: India's DPDP Act and global rules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Honouring the rights of individuals ( Data Principals ), such as access, correction, erasure and grievance redressal.</a:t>
            </a:r>
          </a:p>
          <a:p>
            <a:pPr>
              <a:spcAft>
                <a:spcPts val="800"/>
              </a:spcAft>
            </a:pPr>
            <a:r>
              <a:rPr sz="1500">
                <a:solidFill>
                  <a:srgbClr val="1F2937"/>
                </a:solidFill>
              </a:rPr>
              <a:t>•  Extra care for children's data, including verifiable parental consent - relevant for school RFID attendance systems.</a:t>
            </a:r>
          </a:p>
          <a:p>
            <a:pPr>
              <a:spcAft>
                <a:spcPts val="800"/>
              </a:spcAft>
            </a:pPr>
            <a:r>
              <a:rPr sz="1500">
                <a:solidFill>
                  <a:srgbClr val="1F2937"/>
                </a:solidFill>
              </a:rPr>
              <a:t>•  Penalties under the Act can be very large, so RFID projects involving people should include a privacy review from the start. Detailed rules made under the Act are being implemented in phases, so check the current position with your legal team.</a:t>
            </a:r>
          </a:p>
          <a:p>
            <a:pPr>
              <a:spcAft>
                <a:spcPts val="800"/>
              </a:spcAft>
            </a:pPr>
            <a:r>
              <a:rPr sz="1500">
                <a:solidFill>
                  <a:srgbClr val="1F2937"/>
                </a:solidFill>
              </a:rPr>
              <a:t>•  Elsewhere</a:t>
            </a:r>
          </a:p>
          <a:p>
            <a:pPr>
              <a:spcAft>
                <a:spcPts val="800"/>
              </a:spcAft>
            </a:pPr>
            <a:r>
              <a:rPr sz="1500">
                <a:solidFill>
                  <a:srgbClr val="1F2937"/>
                </a:solidFill>
              </a:rPr>
              <a:t>•  In the European Union, the GDPR treats RFID data linked to a person as personal data, and European guidance encourages privacy impact assessments for RFID applications and standard signs that inform people of RFID reading zones. Other countries, including...</a:t>
            </a:r>
          </a:p>
          <a:p>
            <a:pPr>
              <a:spcAft>
                <a:spcPts val="800"/>
              </a:spcAft>
            </a:pPr>
            <a:r>
              <a:rPr sz="1500">
                <a:solidFill>
                  <a:srgbClr val="1F2937"/>
                </a:solidFill>
              </a:rPr>
              <a:t>•  Watch out: Anonymous tags do not stay anonymous once linked. A loyalty card scanned at checkout can connect a customer to every tagged item in the basket.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RFID security and privacy checklist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Threat model written: what happens if a tag is cloned, skimmed or jammed?</a:t>
            </a:r>
          </a:p>
          <a:p>
            <a:pPr>
              <a:spcAft>
                <a:spcPts val="800"/>
              </a:spcAft>
            </a:pPr>
            <a:r>
              <a:rPr sz="1500">
                <a:solidFill>
                  <a:srgbClr val="1F2937"/>
                </a:solidFill>
              </a:rPr>
              <a:t>•  Chip chosen for the risk: plain IDs for logistics; AES-capable chips (DESFire, NTAG 424 DNA, Gen2v2 Authenticate) for access, authentication and...</a:t>
            </a:r>
          </a:p>
          <a:p>
            <a:pPr>
              <a:spcAft>
                <a:spcPts val="800"/>
              </a:spcAft>
            </a:pPr>
            <a:r>
              <a:rPr sz="1500">
                <a:solidFill>
                  <a:srgbClr val="1F2937"/>
                </a:solidFill>
              </a:rPr>
              <a:t>•  No MIFARE Classic or plain 125 kHz cards protecting high-value assets or sensitive areas.</a:t>
            </a:r>
          </a:p>
          <a:p>
            <a:pPr>
              <a:spcAft>
                <a:spcPts val="800"/>
              </a:spcAft>
            </a:pPr>
            <a:r>
              <a:rPr sz="1500">
                <a:solidFill>
                  <a:srgbClr val="1F2937"/>
                </a:solidFill>
              </a:rPr>
              <a:t>•  EPC and user memory locked with non-default, preferably per-tag, access passwords; passwords read-locked.</a:t>
            </a:r>
          </a:p>
          <a:p>
            <a:pPr>
              <a:spcAft>
                <a:spcPts val="800"/>
              </a:spcAft>
            </a:pPr>
            <a:r>
              <a:rPr sz="1500">
                <a:solidFill>
                  <a:srgbClr val="1F2937"/>
                </a:solidFill>
              </a:rPr>
              <a:t>•  TID recorded at encoding and checked in sensitive processes.</a:t>
            </a:r>
          </a:p>
          <a:p>
            <a:pPr>
              <a:spcAft>
                <a:spcPts val="800"/>
              </a:spcAft>
            </a:pPr>
            <a:r>
              <a:rPr sz="1500">
                <a:solidFill>
                  <a:srgbClr val="1F2937"/>
                </a:solidFill>
              </a:rPr>
              <a:t>•  No personal data on tags; opaque references only.</a:t>
            </a:r>
          </a:p>
          <a:p>
            <a:pPr>
              <a:spcAft>
                <a:spcPts val="800"/>
              </a:spcAft>
            </a:pPr>
            <a:r>
              <a:rPr sz="1500">
                <a:solidFill>
                  <a:srgbClr val="1F2937"/>
                </a:solidFill>
              </a:rPr>
              <a:t>•  Backend authorisation, plausibility checks and second factors for sensitive actions.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RFID security and privacy checklist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Readers hardened: default passwords changed, firmware current, separate network segment, TLS for integrations.</a:t>
            </a:r>
          </a:p>
          <a:p>
            <a:pPr>
              <a:spcAft>
                <a:spcPts val="800"/>
              </a:spcAft>
            </a:pPr>
            <a:r>
              <a:rPr sz="1700">
                <a:solidFill>
                  <a:srgbClr val="1F2937"/>
                </a:solidFill>
              </a:rPr>
              <a:t>•  Monitoring for reader outages, unusual silence and RF noise.</a:t>
            </a:r>
          </a:p>
          <a:p>
            <a:pPr>
              <a:spcAft>
                <a:spcPts val="800"/>
              </a:spcAft>
            </a:pPr>
            <a:r>
              <a:rPr sz="1700">
                <a:solidFill>
                  <a:srgbClr val="1F2937"/>
                </a:solidFill>
              </a:rPr>
              <a:t>•  Privacy notice, signage, retention policy and DPDP review completed where people are involved.</a:t>
            </a:r>
          </a:p>
          <a:p>
            <a:pPr>
              <a:spcAft>
                <a:spcPts val="800"/>
              </a:spcAft>
            </a:pPr>
            <a:r>
              <a:rPr sz="1700">
                <a:solidFill>
                  <a:srgbClr val="1F2937"/>
                </a:solidFill>
              </a:rPr>
              <a:t>•  Key management plan: who holds AES keys, how they are stored, rotated and backed up.</a:t>
            </a:r>
          </a:p>
          <a:p>
            <a:pPr>
              <a:spcAft>
                <a:spcPts val="800"/>
              </a:spcAft>
            </a:pPr>
            <a:r>
              <a:rPr sz="1700">
                <a:solidFill>
                  <a:srgbClr val="1F2937"/>
                </a:solidFill>
              </a:rPr>
              <a:t>•  For a review of an existing system or help choosing secure tags, talk to our RFID consulting team. Security design is also covered in depth in our Certified RFID Specialist Program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Security &amp; Privacy</dc:title>
  <dc:subject>www.indianrfid.com/rfid-academy/rfid-security-privacy</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