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Implementation Step by Step</a:t>
            </a:r>
          </a:p>
          <a:p>
            <a:r>
              <a:rPr sz="1800">
                <a:solidFill>
                  <a:srgbClr val="FDE68A"/>
                </a:solidFill>
              </a:rPr>
              <a:t>Most RFID projects that fail do so because of planning, process and integration gaps, not because the radio technology does not work. This chapter gives a proven nine-step method from objectives to continuous improvement, with...</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www.indianrfid.com/rfid-academy/rfid-implementation-guide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a method matters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An RFID system is not a product you switch on; it is a combination of tags, readers, antennas, software, data and changed working practices. Each element can be right on its own while the whole still fails, for example perfect hardware feeding data that no...</a:t>
            </a:r>
          </a:p>
        </p:txBody>
      </p:sp>
      <p:pic>
        <p:nvPicPr>
          <p:cNvPr id="6" name="Picture 5" descr="svg-aeee5a4c71dc.png"/>
          <p:cNvPicPr>
            <a:picLocks noChangeAspect="1"/>
          </p:cNvPicPr>
          <p:nvPr/>
        </p:nvPicPr>
        <p:blipFill>
          <a:blip r:embed="rId3"/>
          <a:stretch>
            <a:fillRect/>
          </a:stretch>
        </p:blipFill>
        <p:spPr>
          <a:xfrm>
            <a:off x="457200" y="1527048"/>
            <a:ext cx="11277295" cy="26904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Steps 1-3: Plan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Step 1 - Define objectives and KPIs</a:t>
            </a:r>
          </a:p>
          <a:p>
            <a:pPr>
              <a:spcAft>
                <a:spcPts val="800"/>
              </a:spcAft>
            </a:pPr>
            <a:r>
              <a:rPr sz="1500">
                <a:solidFill>
                  <a:srgbClr val="1F2937"/>
                </a:solidFill>
              </a:rPr>
              <a:t>•  Write down what the business wants to achieve and how it will be measured. Good objectives are specific and tied to money or service: "reduce full stock-count time from 16 person-hours to 2", "cut dispatch errors from the current baseline by half", "complete...</a:t>
            </a:r>
          </a:p>
          <a:p>
            <a:pPr>
              <a:spcAft>
                <a:spcPts val="800"/>
              </a:spcAft>
            </a:pPr>
            <a:r>
              <a:rPr sz="1500">
                <a:solidFill>
                  <a:srgbClr val="1F2937"/>
                </a:solidFill>
              </a:rPr>
              <a:t>•  Also define the scope: which site, which items, which processes, and what is explicitly out of scope for phase one.</a:t>
            </a:r>
          </a:p>
          <a:p>
            <a:pPr>
              <a:spcAft>
                <a:spcPts val="800"/>
              </a:spcAft>
            </a:pPr>
            <a:r>
              <a:rPr sz="1500">
                <a:solidFill>
                  <a:srgbClr val="1F2937"/>
                </a:solidFill>
              </a:rPr>
              <a:t>•  Step 2 - Map the process</a:t>
            </a:r>
          </a:p>
          <a:p>
            <a:pPr>
              <a:spcAft>
                <a:spcPts val="800"/>
              </a:spcAft>
            </a:pPr>
            <a:r>
              <a:rPr sz="1500">
                <a:solidFill>
                  <a:srgbClr val="1F2937"/>
                </a:solidFill>
              </a:rPr>
              <a:t>•  Draw the current ("as-is") process step by step: who handles the item, where, with what document or system, and where errors and delays occur. Then design the future ("to-be") process with RFID.</a:t>
            </a:r>
          </a:p>
          <a:p>
            <a:pPr>
              <a:spcAft>
                <a:spcPts val="800"/>
              </a:spcAft>
            </a:pPr>
            <a:r>
              <a:rPr sz="1500">
                <a:solidFill>
                  <a:srgbClr val="1F2937"/>
                </a:solidFill>
              </a:rPr>
              <a:t>•  This is where many hidden issues surface: items that bypass the dock door, mixed pallets, returns, or staff who batch their work in ways the system did not expect.</a:t>
            </a:r>
          </a:p>
          <a:p>
            <a:pPr>
              <a:spcAft>
                <a:spcPts val="800"/>
              </a:spcAft>
            </a:pPr>
            <a:r>
              <a:rPr sz="1500">
                <a:solidFill>
                  <a:srgbClr val="1F2937"/>
                </a:solidFill>
              </a:rPr>
              <a:t>•  Step 3 - Site survey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Steps 1-3: Plan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Visit every location where readers will operate. Measure dimensions, door widths, ceiling heights and travel speeds; note metal structures, racking, conveyors and machinery; check power and network availability and mounting options; and scan for existing RF...</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Steps 4-6: Design and build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Step 4 - Tag selection and testing</a:t>
            </a:r>
          </a:p>
          <a:p>
            <a:pPr>
              <a:spcAft>
                <a:spcPts val="800"/>
              </a:spcAft>
            </a:pPr>
            <a:r>
              <a:rPr sz="1500">
                <a:solidFill>
                  <a:srgbClr val="1F2937"/>
                </a:solidFill>
              </a:rPr>
              <a:t>•  Shortlist tags suited to the items' materials, size, environment (heat, washing, chemicals, outdoor) and required read range. Then test them on real items : try several placements and orientations, test items as they will actually be packed and stacked, and...</a:t>
            </a:r>
          </a:p>
          <a:p>
            <a:pPr>
              <a:spcAft>
                <a:spcPts val="800"/>
              </a:spcAft>
            </a:pPr>
            <a:r>
              <a:rPr sz="1500">
                <a:solidFill>
                  <a:srgbClr val="1F2937"/>
                </a:solidFill>
              </a:rPr>
              <a:t>•  Watch out: A tag that reads well on a single item on a desk can fail inside a full carton or on a loaded pallet. Always test at the density and packaging you will use in production.</a:t>
            </a:r>
          </a:p>
          <a:p>
            <a:pPr>
              <a:spcAft>
                <a:spcPts val="800"/>
              </a:spcAft>
            </a:pPr>
            <a:r>
              <a:rPr sz="1500">
                <a:solidFill>
                  <a:srgbClr val="1F2937"/>
                </a:solidFill>
              </a:rPr>
              <a:t>•  Step 5 - Hardware design</a:t>
            </a:r>
          </a:p>
          <a:p>
            <a:pPr>
              <a:spcAft>
                <a:spcPts val="800"/>
              </a:spcAft>
            </a:pPr>
            <a:r>
              <a:rPr sz="1500">
                <a:solidFill>
                  <a:srgbClr val="1F2937"/>
                </a:solidFill>
              </a:rPr>
              <a:t>•  Choose the reader types for each read point - fixed readers, handhelds, printers, desktop readers - and design antenna count, placement, angles and power for each zone. Plan how operators will get feedback (lights, buzzers, screens), how equipment is mounted...</a:t>
            </a:r>
          </a:p>
          <a:p>
            <a:pPr>
              <a:spcAft>
                <a:spcPts val="800"/>
              </a:spcAft>
            </a:pPr>
            <a:r>
              <a:rPr sz="1500">
                <a:solidFill>
                  <a:srgbClr val="1F2937"/>
                </a:solidFill>
              </a:rPr>
              <a:t>•  Step 6 - Software and integration</a:t>
            </a:r>
          </a:p>
          <a:p>
            <a:pPr>
              <a:spcAft>
                <a:spcPts val="800"/>
              </a:spcAft>
            </a:pPr>
            <a:r>
              <a:rPr sz="1500">
                <a:solidFill>
                  <a:srgbClr val="1F2937"/>
                </a:solidFill>
              </a:rPr>
              <a:t>•  Define how raw reads become business events. Middleware or the application filters duplicates, applies rules (direction, zone, time window), and passes clean events to the ERP, WMS, MES or asset system through APIs, files or messages.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Steps 4-6: Design and build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Pay particular attention to commissioning , the moment a tag is first linked to an item. If labels are printed and encoded in-house, decide who prints them, how each encoded EPC is verified by read-back, and how voided or damaged labels are handled; see RFID...</a:t>
            </a:r>
          </a:p>
          <a:p>
            <a:pPr>
              <a:spcAft>
                <a:spcPts val="800"/>
              </a:spcAft>
            </a:pPr>
            <a:r>
              <a:rPr sz="1700">
                <a:solidFill>
                  <a:srgbClr val="1F2937"/>
                </a:solidFill>
              </a:rPr>
              <a:t>•  Finally, decide what the users will actually see. Operators need simple, immediate feedback - a green light for a complete load, a red light and a list of missing items for an incomplete one.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Steps 7-9: Deploy and improve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Step 7 - Pilot with success criteria</a:t>
            </a:r>
          </a:p>
          <a:p>
            <a:pPr>
              <a:spcAft>
                <a:spcPts val="800"/>
              </a:spcAft>
            </a:pPr>
            <a:r>
              <a:rPr sz="1500">
                <a:solidFill>
                  <a:srgbClr val="1F2937"/>
                </a:solidFill>
              </a:rPr>
              <a:t>•  Run the complete solution - tags, hardware, software, integration and people - in a limited but realistic area, such as one store, one dock door or one department, for long enough to see normal variation (typically several weeks). Before starting, write down...</a:t>
            </a:r>
          </a:p>
          <a:p>
            <a:pPr>
              <a:spcAft>
                <a:spcPts val="800"/>
              </a:spcAft>
            </a:pPr>
            <a:r>
              <a:rPr sz="1500">
                <a:solidFill>
                  <a:srgbClr val="1F2937"/>
                </a:solidFill>
              </a:rPr>
              <a:t>•  Example: A distributor's pilot criterion was "at least the agreed target read rate for mixed cartons on pallets through Dock 3 at normal forklift speed, over four weeks, with every miss caught by the exception screen". Week one missed the target because...</a:t>
            </a:r>
          </a:p>
          <a:p>
            <a:pPr>
              <a:spcAft>
                <a:spcPts val="800"/>
              </a:spcAft>
            </a:pPr>
            <a:r>
              <a:rPr sz="1500">
                <a:solidFill>
                  <a:srgbClr val="1F2937"/>
                </a:solidFill>
              </a:rPr>
              <a:t>•  Step 8 - Rollout and training</a:t>
            </a:r>
          </a:p>
          <a:p>
            <a:pPr>
              <a:spcAft>
                <a:spcPts val="800"/>
              </a:spcAft>
            </a:pPr>
            <a:r>
              <a:rPr sz="1500">
                <a:solidFill>
                  <a:srgbClr val="1F2937"/>
                </a:solidFill>
              </a:rPr>
              <a:t>•  Roll out in phases, site by site or process by process, using a standard installation and configuration package derived from the pilot. Train every user group for its role: operators on daily use and exceptions, supervisors on reports, IT on support and...</a:t>
            </a:r>
          </a:p>
          <a:p>
            <a:pPr>
              <a:spcAft>
                <a:spcPts val="800"/>
              </a:spcAft>
            </a:pPr>
            <a:r>
              <a:rPr sz="1500">
                <a:solidFill>
                  <a:srgbClr val="1F2937"/>
                </a:solidFill>
              </a:rPr>
              <a:t>•  Step 9 - Support and continuous improvement</a:t>
            </a:r>
          </a:p>
          <a:p>
            <a:pPr>
              <a:spcAft>
                <a:spcPts val="800"/>
              </a:spcAft>
            </a:pPr>
            <a:r>
              <a:rPr sz="1500">
                <a:solidFill>
                  <a:srgbClr val="1F2937"/>
                </a:solidFill>
              </a:rPr>
              <a:t>•  After go-live, monitor reader health and read-rate trends, keep spares, and assign clear responsibility for first-line and vendor support. Review KPIs against the baseline monthly at first, then quarterly.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Roles in the RFID project team</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Executive sponsor - Owns the business case, approves budget, removes obstacles.</a:t>
            </a:r>
          </a:p>
          <a:p>
            <a:pPr>
              <a:spcAft>
                <a:spcPts val="800"/>
              </a:spcAft>
            </a:pPr>
            <a:r>
              <a:rPr sz="1500">
                <a:solidFill>
                  <a:srgbClr val="1F2937"/>
                </a:solidFill>
              </a:rPr>
              <a:t>•  Project / process owner (operations) - Leads day to day, owns the to-be process, signs off pilot results.</a:t>
            </a:r>
          </a:p>
          <a:p>
            <a:pPr>
              <a:spcAft>
                <a:spcPts val="800"/>
              </a:spcAft>
            </a:pPr>
            <a:r>
              <a:rPr sz="1500">
                <a:solidFill>
                  <a:srgbClr val="1F2937"/>
                </a:solidFill>
              </a:rPr>
              <a:t>•  RFID engineer or integrator - Site survey, tag testing, hardware design, tuning.</a:t>
            </a:r>
          </a:p>
          <a:p>
            <a:pPr>
              <a:spcAft>
                <a:spcPts val="800"/>
              </a:spcAft>
            </a:pPr>
            <a:r>
              <a:rPr sz="1500">
                <a:solidFill>
                  <a:srgbClr val="1F2937"/>
                </a:solidFill>
              </a:rPr>
              <a:t>•  IT / integration lead - Middleware, ERP/WMS interfaces, network, security, data.</a:t>
            </a:r>
          </a:p>
          <a:p>
            <a:pPr>
              <a:spcAft>
                <a:spcPts val="800"/>
              </a:spcAft>
            </a:pPr>
            <a:r>
              <a:rPr sz="1500">
                <a:solidFill>
                  <a:srgbClr val="1F2937"/>
                </a:solidFill>
              </a:rPr>
              <a:t>•  Floor champions / key users - Represent operators, test the process, train colleagues.</a:t>
            </a:r>
          </a:p>
          <a:p>
            <a:pPr>
              <a:spcAft>
                <a:spcPts val="800"/>
              </a:spcAft>
            </a:pPr>
            <a:r>
              <a:rPr sz="1500">
                <a:solidFill>
                  <a:srgbClr val="1F2937"/>
                </a:solidFill>
              </a:rPr>
              <a:t>•  Finance - Baseline costs, ROI tracking, capex and opex planning.</a:t>
            </a:r>
          </a:p>
          <a:p>
            <a:pPr>
              <a:spcAft>
                <a:spcPts val="800"/>
              </a:spcAft>
            </a:pPr>
            <a:r>
              <a:rPr sz="1500">
                <a:solidFill>
                  <a:srgbClr val="1F2937"/>
                </a:solidFill>
              </a:rPr>
              <a:t>•  For small projects one person may hold several roles, and an external partner such as our RFID consulting team can cover the engineering and integration roles.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Example timeline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An illustrative timeline for a single-site warehouse project with two dock doors and handheld cycle counting. Durations are indicative and overlap in practice.</a:t>
            </a:r>
          </a:p>
          <a:p>
            <a:pPr>
              <a:spcAft>
                <a:spcPts val="800"/>
              </a:spcAft>
            </a:pPr>
            <a:r>
              <a:rPr sz="1500">
                <a:solidFill>
                  <a:srgbClr val="1F2937"/>
                </a:solidFill>
              </a:rPr>
              <a:t>•  1-2 - Objectives, KPIs, baseline measurement - Signed scope and KPI sheet</a:t>
            </a:r>
          </a:p>
          <a:p>
            <a:pPr>
              <a:spcAft>
                <a:spcPts val="800"/>
              </a:spcAft>
            </a:pPr>
            <a:r>
              <a:rPr sz="1500">
                <a:solidFill>
                  <a:srgbClr val="1F2937"/>
                </a:solidFill>
              </a:rPr>
              <a:t>•  2-4 - Process mapping and site survey - As-is / to-be maps, survey report</a:t>
            </a:r>
          </a:p>
          <a:p>
            <a:pPr>
              <a:spcAft>
                <a:spcPts val="800"/>
              </a:spcAft>
            </a:pPr>
            <a:r>
              <a:rPr sz="1500">
                <a:solidFill>
                  <a:srgbClr val="1F2937"/>
                </a:solidFill>
              </a:rPr>
              <a:t>•  4-7 - Tag selection and testing - Approved tag and placement, test report</a:t>
            </a:r>
          </a:p>
          <a:p>
            <a:pPr>
              <a:spcAft>
                <a:spcPts val="800"/>
              </a:spcAft>
            </a:pPr>
            <a:r>
              <a:rPr sz="1500">
                <a:solidFill>
                  <a:srgbClr val="1F2937"/>
                </a:solidFill>
              </a:rPr>
              <a:t>•  6-9 - Hardware design, procurement, integration build - Design document, tested interfaces</a:t>
            </a:r>
          </a:p>
          <a:p>
            <a:pPr>
              <a:spcAft>
                <a:spcPts val="800"/>
              </a:spcAft>
            </a:pPr>
            <a:r>
              <a:rPr sz="1500">
                <a:solidFill>
                  <a:srgbClr val="1F2937"/>
                </a:solidFill>
              </a:rPr>
              <a:t>•  10-14 - Pilot at one dock door - Pilot report against success criteria</a:t>
            </a:r>
          </a:p>
          <a:p>
            <a:pPr>
              <a:spcAft>
                <a:spcPts val="800"/>
              </a:spcAft>
            </a:pPr>
            <a:r>
              <a:rPr sz="1500">
                <a:solidFill>
                  <a:srgbClr val="1F2937"/>
                </a:solidFill>
              </a:rPr>
              <a:t>•  15-18 - Fixes, rollout to second door, training - Go-live, updated SOPs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Common reasons RFID projects fail</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Technology first: buying hardware before defining the problem and KPIs.</a:t>
            </a:r>
          </a:p>
          <a:p>
            <a:pPr>
              <a:spcAft>
                <a:spcPts val="800"/>
              </a:spcAft>
            </a:pPr>
            <a:r>
              <a:rPr sz="1500">
                <a:solidFill>
                  <a:srgbClr val="1F2937"/>
                </a:solidFill>
              </a:rPr>
              <a:t>•  No baseline: benefits cannot be proven, so funding for rollout stalls.</a:t>
            </a:r>
          </a:p>
          <a:p>
            <a:pPr>
              <a:spcAft>
                <a:spcPts val="800"/>
              </a:spcAft>
            </a:pPr>
            <a:r>
              <a:rPr sz="1500">
                <a:solidFill>
                  <a:srgbClr val="1F2937"/>
                </a:solidFill>
              </a:rPr>
              <a:t>•  Lab testing only: tags tested on single items, not real packed loads.</a:t>
            </a:r>
          </a:p>
          <a:p>
            <a:pPr>
              <a:spcAft>
                <a:spcPts val="800"/>
              </a:spcAft>
            </a:pPr>
            <a:r>
              <a:rPr sz="1500">
                <a:solidFill>
                  <a:srgbClr val="1F2937"/>
                </a:solidFill>
              </a:rPr>
              <a:t>•  Integration underestimated: reads arrive but no business system uses them.</a:t>
            </a:r>
          </a:p>
          <a:p>
            <a:pPr>
              <a:spcAft>
                <a:spcPts val="800"/>
              </a:spcAft>
            </a:pPr>
            <a:r>
              <a:rPr sz="1500">
                <a:solidFill>
                  <a:srgbClr val="1F2937"/>
                </a:solidFill>
              </a:rPr>
              <a:t>•  Process unchanged: staff keep doing manual checks, so RFID adds cost without saving any.</a:t>
            </a:r>
          </a:p>
          <a:p>
            <a:pPr>
              <a:spcAft>
                <a:spcPts val="800"/>
              </a:spcAft>
            </a:pPr>
            <a:r>
              <a:rPr sz="1500">
                <a:solidFill>
                  <a:srgbClr val="1F2937"/>
                </a:solidFill>
              </a:rPr>
              <a:t>•  Poor master data: tags linked to wrong or duplicate records.</a:t>
            </a:r>
          </a:p>
          <a:p>
            <a:pPr>
              <a:spcAft>
                <a:spcPts val="800"/>
              </a:spcAft>
            </a:pPr>
            <a:r>
              <a:rPr sz="1500">
                <a:solidFill>
                  <a:srgbClr val="1F2937"/>
                </a:solidFill>
              </a:rPr>
              <a:t>•  Uncontrolled read zones: stray reads from neighbouring areas create false events.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Common reasons RFID projects fail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No owner after go-live: performance degrades as layouts and products change.</a:t>
            </a:r>
          </a:p>
          <a:p>
            <a:pPr>
              <a:spcAft>
                <a:spcPts val="800"/>
              </a:spcAft>
            </a:pPr>
            <a:r>
              <a:rPr sz="1700">
                <a:solidFill>
                  <a:srgbClr val="1F2937"/>
                </a:solidFill>
              </a:rPr>
              <a:t>•  Tip: If you remember one thing, make it this: define success in numbers before the pilot starts, and do not scale up until the pilot meets them.</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Printable implementation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1 - Objectives written, KPIs defined, baseline measured, scope agreed - Sponsor / process owner</a:t>
            </a:r>
          </a:p>
          <a:p>
            <a:pPr>
              <a:spcAft>
                <a:spcPts val="800"/>
              </a:spcAft>
            </a:pPr>
            <a:r>
              <a:rPr sz="1500">
                <a:solidFill>
                  <a:srgbClr val="1F2937"/>
                </a:solidFill>
              </a:rPr>
              <a:t>•  2 - As-is and to-be process maps approved; tagging level and exception handling decided - Process owner</a:t>
            </a:r>
          </a:p>
          <a:p>
            <a:pPr>
              <a:spcAft>
                <a:spcPts val="800"/>
              </a:spcAft>
            </a:pPr>
            <a:r>
              <a:rPr sz="1500">
                <a:solidFill>
                  <a:srgbClr val="1F2937"/>
                </a:solidFill>
              </a:rPr>
              <a:t>•  3 - Site survey completed: dimensions, metal, RF scan, power, network, mounting - RFID engineer</a:t>
            </a:r>
          </a:p>
          <a:p>
            <a:pPr>
              <a:spcAft>
                <a:spcPts val="800"/>
              </a:spcAft>
            </a:pPr>
            <a:r>
              <a:rPr sz="1500">
                <a:solidFill>
                  <a:srgbClr val="1F2937"/>
                </a:solidFill>
              </a:rPr>
              <a:t>•  4 - Tags tested on real items at production density; encoding scheme fixed - RFID engineer</a:t>
            </a:r>
          </a:p>
          <a:p>
            <a:pPr>
              <a:spcAft>
                <a:spcPts val="800"/>
              </a:spcAft>
            </a:pPr>
            <a:r>
              <a:rPr sz="1500">
                <a:solidFill>
                  <a:srgbClr val="1F2937"/>
                </a:solidFill>
              </a:rPr>
              <a:t>•  5 - Reader, antenna and printer design documented; local band compliance confirmed - RFID engineer</a:t>
            </a:r>
          </a:p>
          <a:p>
            <a:pPr>
              <a:spcAft>
                <a:spcPts val="800"/>
              </a:spcAft>
            </a:pPr>
            <a:r>
              <a:rPr sz="1500">
                <a:solidFill>
                  <a:srgbClr val="1F2937"/>
                </a:solidFill>
              </a:rPr>
              <a:t>•  6 - Data flow, business rules and interfaces built and tested; security and privacy reviewed - IT lead</a:t>
            </a:r>
          </a:p>
          <a:p>
            <a:pPr>
              <a:spcAft>
                <a:spcPts val="800"/>
              </a:spcAft>
            </a:pPr>
            <a:r>
              <a:rPr sz="1500">
                <a:solidFill>
                  <a:srgbClr val="1F2937"/>
                </a:solidFill>
              </a:rPr>
              <a:t>•  Next, work out the numbers in RFID cost and ROI . If you want to lead projects like this professionally, the Certified RFID Specialist Program covers each step hands-on.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Implementation Step by Step</dc:title>
  <dc:subject>www.indianrfid.com/rfid-academy/rfid-implementation-guide</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