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420624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914400"/>
            <a:ext cx="10881360" cy="2194560"/>
          </a:xfrm>
          <a:prstGeom prst="rect">
            <a:avLst/>
          </a:prstGeom>
          <a:noFill/>
        </p:spPr>
        <p:txBody>
          <a:bodyPr wrap="square">
            <a:spAutoFit/>
          </a:bodyPr>
          <a:lstStyle/>
          <a:p>
            <a:r>
              <a:rPr sz="3800" b="1">
                <a:solidFill>
                  <a:srgbClr val="FFFFFF"/>
                </a:solidFill>
              </a:rPr>
              <a:t>RFID Frequencies: LF, HF, UHF &amp; Microwave</a:t>
            </a:r>
          </a:p>
          <a:p>
            <a:r>
              <a:rPr sz="1800">
                <a:solidFill>
                  <a:srgbClr val="FDE68A"/>
                </a:solidFill>
              </a:rPr>
              <a:t>RFID operates in several frequency bands, and the band decides range, speed, behaviour near metal and water, cost and which standards apply. This chapter explains LF, HF (including NFC), UHF and microwave RFID, lists the regional...</a:t>
            </a:r>
          </a:p>
        </p:txBody>
      </p:sp>
      <p:sp>
        <p:nvSpPr>
          <p:cNvPr id="4" name="TextBox 3"/>
          <p:cNvSpPr txBox="1"/>
          <p:nvPr/>
        </p:nvSpPr>
        <p:spPr>
          <a:xfrm>
            <a:off x="640080" y="4434840"/>
            <a:ext cx="10881360" cy="1005840"/>
          </a:xfrm>
          <a:prstGeom prst="rect">
            <a:avLst/>
          </a:prstGeom>
          <a:noFill/>
        </p:spPr>
        <p:txBody>
          <a:bodyPr wrap="square">
            <a:spAutoFit/>
          </a:bodyPr>
          <a:lstStyle/>
          <a:p>
            <a:r>
              <a:rPr sz="2000" b="1">
                <a:solidFill>
                  <a:srgbClr val="4C1D95"/>
                </a:solidFill>
              </a:rPr>
              <a:t>Indian RFID - Mindware, New Delhi  |  From consultation to implementation</a:t>
            </a:r>
          </a:p>
          <a:p>
            <a:r>
              <a:rPr sz="1400">
                <a:solidFill>
                  <a:srgbClr val="555E6B"/>
                </a:solidFill>
              </a:rPr>
              <a:t>www.indianrfid.com/rfid-academy/rfid-frequencies   |   +91-9717122688   |   gm@indianbarcode.com</a:t>
            </a:r>
          </a:p>
        </p:txBody>
      </p:sp>
      <p:pic>
        <p:nvPicPr>
          <p:cNvPr id="5" name="Picture 4" descr="mindware-logo.png"/>
          <p:cNvPicPr>
            <a:picLocks noChangeAspect="1"/>
          </p:cNvPicPr>
          <p:nvPr/>
        </p:nvPicPr>
        <p:blipFill>
          <a:blip r:embed="rId2"/>
          <a:stretch>
            <a:fillRect/>
          </a:stretch>
        </p:blipFill>
        <p:spPr>
          <a:xfrm>
            <a:off x="8899855" y="5486400"/>
            <a:ext cx="2743200" cy="797242"/>
          </a:xfrm>
          <a:prstGeom prst="rect">
            <a:avLst/>
          </a:prstGeom>
        </p:spPr>
      </p:pic>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Why frequency matters</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500">
                <a:solidFill>
                  <a:srgbClr val="1F2937"/>
                </a:solidFill>
              </a:rPr>
              <a:t>•  "RFID" is not one technology but a family of systems working at very different radio frequencies. The frequency decides how the reader and tag couple (magnetically or by radio waves), how far a tag can be read, how fast data moves, how many tags can be read...</a:t>
            </a:r>
          </a:p>
          <a:p>
            <a:pPr>
              <a:spcAft>
                <a:spcPts val="800"/>
              </a:spcAft>
            </a:pPr>
            <a:r>
              <a:rPr sz="1500">
                <a:solidFill>
                  <a:srgbClr val="1F2937"/>
                </a:solidFill>
              </a:rPr>
              <a:t>•  LF (low frequency) : 125 kHz and 134.2 kHz</a:t>
            </a:r>
          </a:p>
          <a:p>
            <a:pPr>
              <a:spcAft>
                <a:spcPts val="800"/>
              </a:spcAft>
            </a:pPr>
            <a:r>
              <a:rPr sz="1500">
                <a:solidFill>
                  <a:srgbClr val="1F2937"/>
                </a:solidFill>
              </a:rPr>
              <a:t>•  HF (high frequency) : 13.56 MHz, including NFC</a:t>
            </a:r>
          </a:p>
          <a:p>
            <a:pPr>
              <a:spcAft>
                <a:spcPts val="800"/>
              </a:spcAft>
            </a:pPr>
            <a:r>
              <a:rPr sz="1500">
                <a:solidFill>
                  <a:srgbClr val="1F2937"/>
                </a:solidFill>
              </a:rPr>
              <a:t>•  UHF (ultra-high frequency) : 860-960 MHz for passive tags, plus 433 MHz for many active tags</a:t>
            </a:r>
          </a:p>
          <a:p>
            <a:pPr>
              <a:spcAft>
                <a:spcPts val="800"/>
              </a:spcAft>
            </a:pPr>
            <a:r>
              <a:rPr sz="1500">
                <a:solidFill>
                  <a:srgbClr val="1F2937"/>
                </a:solidFill>
              </a:rPr>
              <a:t>•  Microwave : mainly 2.45 GHz, and 5.8 GHz in some toll systems</a:t>
            </a:r>
          </a:p>
          <a:p>
            <a:pPr>
              <a:spcAft>
                <a:spcPts val="800"/>
              </a:spcAft>
            </a:pPr>
            <a:r>
              <a:rPr sz="1500">
                <a:solidFill>
                  <a:srgbClr val="1F2937"/>
                </a:solidFill>
              </a:rPr>
              <a:t>•  As explained in How RFID Works , LF and HF systems use inductive (magnetic near-field) coupling, while UHF and microwave systems use radio waves and backscatter (or an active transmitter). That single difference explains most of the behaviour described below.</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LF RFID: 125 kHz and 134.2 kHz</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6766560" cy="4937760"/>
          </a:xfrm>
          <a:prstGeom prst="rect">
            <a:avLst/>
          </a:prstGeom>
          <a:noFill/>
        </p:spPr>
        <p:txBody>
          <a:bodyPr wrap="square">
            <a:spAutoFit/>
          </a:bodyPr>
          <a:lstStyle/>
          <a:p>
            <a:pPr>
              <a:spcAft>
                <a:spcPts val="800"/>
              </a:spcAft>
            </a:pPr>
            <a:r>
              <a:rPr sz="1500">
                <a:solidFill>
                  <a:srgbClr val="1F2937"/>
                </a:solidFill>
              </a:rPr>
              <a:t>•  Low-frequency RFID is the oldest commercial band. Tags use a coil antenna, often wound copper wire around a ferrite core, which is why LF tags are relatively thick for their size.</a:t>
            </a:r>
          </a:p>
          <a:p>
            <a:pPr>
              <a:spcAft>
                <a:spcPts val="800"/>
              </a:spcAft>
            </a:pPr>
            <a:r>
              <a:rPr sz="1500">
                <a:solidFill>
                  <a:srgbClr val="1F2937"/>
                </a:solidFill>
              </a:rPr>
              <a:t>•  Range : typically up to about 10 cm for cards and key fobs; up to around a metre with large antennas and larger tags, for example in livestock...</a:t>
            </a:r>
          </a:p>
          <a:p>
            <a:pPr>
              <a:spcAft>
                <a:spcPts val="800"/>
              </a:spcAft>
            </a:pPr>
            <a:r>
              <a:rPr sz="1500">
                <a:solidFill>
                  <a:srgbClr val="1F2937"/>
                </a:solidFill>
              </a:rPr>
              <a:t>•  Data rate : low, typically a few kilobits per second, so reading is slower and only one or a few tags can be handled at a time.</a:t>
            </a:r>
          </a:p>
          <a:p>
            <a:pPr>
              <a:spcAft>
                <a:spcPts val="800"/>
              </a:spcAft>
            </a:pPr>
            <a:r>
              <a:rPr sz="1500">
                <a:solidFill>
                  <a:srgbClr val="1F2937"/>
                </a:solidFill>
              </a:rPr>
              <a:t>•  Metal and water : the long wavelength passes through water, soil and animal tissue well, and LF tolerates nearby metal better than other bands...</a:t>
            </a:r>
          </a:p>
          <a:p>
            <a:pPr>
              <a:spcAft>
                <a:spcPts val="800"/>
              </a:spcAft>
            </a:pPr>
            <a:r>
              <a:rPr sz="1500">
                <a:solidFill>
                  <a:srgbClr val="1F2937"/>
                </a:solidFill>
              </a:rPr>
              <a:t>•  Standards : ISO 11784/11785 define the code structure and air interface for animal identification at 134.2 kHz (FDX-B and HDX technologies). ISO...</a:t>
            </a:r>
          </a:p>
          <a:p>
            <a:pPr>
              <a:spcAft>
                <a:spcPts val="800"/>
              </a:spcAft>
            </a:pPr>
            <a:r>
              <a:rPr sz="1500">
                <a:solidFill>
                  <a:srgbClr val="1F2937"/>
                </a:solidFill>
              </a:rPr>
              <a:t>•  Typical uses : pet and livestock identification (glass capsule implants, ear tags, boluses), car immobiliser keys, legacy door access cards, some...</a:t>
            </a:r>
          </a:p>
          <a:p>
            <a:pPr>
              <a:spcAft>
                <a:spcPts val="800"/>
              </a:spcAft>
            </a:pPr>
            <a:r>
              <a:rPr sz="1500">
                <a:solidFill>
                  <a:srgbClr val="1F2937"/>
                </a:solidFill>
              </a:rPr>
              <a:t>•  Watch out: Many older 125 kHz access cards transmit a fixed ID with no encryption and can be copied with inexpensive tools. For new access-control projects, prefer secure HF credentials with mutual authentication and encryption.</a:t>
            </a:r>
          </a:p>
        </p:txBody>
      </p:sp>
      <p:pic>
        <p:nvPicPr>
          <p:cNvPr id="6" name="Picture 5" descr="411760704818nfc-cards.jpg"/>
          <p:cNvPicPr>
            <a:picLocks noChangeAspect="1"/>
          </p:cNvPicPr>
          <p:nvPr/>
        </p:nvPicPr>
        <p:blipFill>
          <a:blip r:embed="rId3"/>
          <a:stretch>
            <a:fillRect/>
          </a:stretch>
        </p:blipFill>
        <p:spPr>
          <a:xfrm>
            <a:off x="7619695" y="1280160"/>
            <a:ext cx="4206240" cy="2582631"/>
          </a:xfrm>
          <a:prstGeom prst="rect">
            <a:avLst/>
          </a:prstGeom>
        </p:spPr>
      </p:pic>
      <p:sp>
        <p:nvSpPr>
          <p:cNvPr id="7" name="TextBox 6"/>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HF RFID: 13.56 MHz and NFC</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500">
                <a:solidFill>
                  <a:srgbClr val="1F2937"/>
                </a:solidFill>
              </a:rPr>
              <a:t>•  HF RFID at 13.56 MHz uses flat printed or etched coil antennas, so tags can be thin labels, cards and stickers. It is a single worldwide frequency, which simplifies global deployment.</a:t>
            </a:r>
          </a:p>
          <a:p>
            <a:pPr>
              <a:spcAft>
                <a:spcPts val="800"/>
              </a:spcAft>
            </a:pPr>
            <a:r>
              <a:rPr sz="1500">
                <a:solidFill>
                  <a:srgbClr val="1F2937"/>
                </a:solidFill>
              </a:rPr>
              <a:t>•  ISO/IEC 14443 (proximity)</a:t>
            </a:r>
          </a:p>
          <a:p>
            <a:pPr>
              <a:spcAft>
                <a:spcPts val="800"/>
              </a:spcAft>
            </a:pPr>
            <a:r>
              <a:rPr sz="1500">
                <a:solidFill>
                  <a:srgbClr val="1F2937"/>
                </a:solidFill>
              </a:rPr>
              <a:t>•  Designed for contactless smart cards with a range typically up to about 10 cm. Chips range from simple memory types to secure microprocessors that run cryptography.</a:t>
            </a:r>
          </a:p>
          <a:p>
            <a:pPr>
              <a:spcAft>
                <a:spcPts val="800"/>
              </a:spcAft>
            </a:pPr>
            <a:r>
              <a:rPr sz="1500">
                <a:solidFill>
                  <a:srgbClr val="1F2937"/>
                </a:solidFill>
              </a:rPr>
              <a:t>•  ISO/IEC 15693 (vicinity)</a:t>
            </a:r>
          </a:p>
          <a:p>
            <a:pPr>
              <a:spcAft>
                <a:spcPts val="800"/>
              </a:spcAft>
            </a:pPr>
            <a:r>
              <a:rPr sz="1500">
                <a:solidFill>
                  <a:srgbClr val="1F2937"/>
                </a:solidFill>
              </a:rPr>
              <a:t>•  Designed for longer HF range, typically tens of centimetres and up to about a metre with large gate antennas, at lower data rates. Used for library books, document and file tracking, ski passes, some pharmaceutical and laboratory sample labels, and industrial...</a:t>
            </a:r>
          </a:p>
          <a:p>
            <a:pPr>
              <a:spcAft>
                <a:spcPts val="800"/>
              </a:spcAft>
            </a:pPr>
            <a:r>
              <a:rPr sz="1500">
                <a:solidFill>
                  <a:srgbClr val="1F2937"/>
                </a:solidFill>
              </a:rPr>
              <a:t>•  NFC (Near Field Communication)</a:t>
            </a:r>
          </a:p>
          <a:p>
            <a:pPr>
              <a:spcAft>
                <a:spcPts val="800"/>
              </a:spcAft>
            </a:pPr>
            <a:r>
              <a:rPr sz="1500">
                <a:solidFill>
                  <a:srgbClr val="1F2937"/>
                </a:solidFill>
              </a:rPr>
              <a:t>•  NFC is a set of standards (including ISO/IEC 18092 and NFC Forum specifications) built on 13.56 MHz HF technology for very short-range interaction, typically up to about 4 cm. It is compatible with ISO/IEC 14443 and, in most phones, ISO/IEC 15693 tags.</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HF RFID: 13.56 MHz and NFC (cont.)</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700">
                <a:solidFill>
                  <a:srgbClr val="1F2937"/>
                </a:solidFill>
              </a:rPr>
              <a:t>•  Metal and water : HF works well near water and the human body. Metal close behind the coil disrupts the magnetic field; tags with a ferrite layer are...</a:t>
            </a:r>
          </a:p>
          <a:p>
            <a:pPr>
              <a:spcAft>
                <a:spcPts val="800"/>
              </a:spcAft>
            </a:pPr>
            <a:r>
              <a:rPr sz="1700">
                <a:solidFill>
                  <a:srgbClr val="1F2937"/>
                </a:solidFill>
              </a:rPr>
              <a:t>•  Multiple tags : HF anti-collision handles several tags in the field, but it is slower than UHF for bulk reading.</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UHF RFID: 860-960 MHz</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500">
                <a:solidFill>
                  <a:srgbClr val="1F2937"/>
                </a:solidFill>
              </a:rPr>
              <a:t>•  Passive UHF RFID, branded as RAIN RFID and standardised as EPC Gen2 / ISO/IEC 18000-63 , is the fastest-growing segment of RFID and the backbone of supply-chain, retail, logistics and asset tracking.</a:t>
            </a:r>
          </a:p>
          <a:p>
            <a:pPr>
              <a:spcAft>
                <a:spcPts val="800"/>
              </a:spcAft>
            </a:pPr>
            <a:r>
              <a:rPr sz="1500">
                <a:solidFill>
                  <a:srgbClr val="1F2937"/>
                </a:solidFill>
              </a:rPr>
              <a:t>•  Range : typically several metres with fixed readers, up to about 10 metres or more for good labels in clean conditions; a few metres with handheld...</a:t>
            </a:r>
          </a:p>
          <a:p>
            <a:pPr>
              <a:spcAft>
                <a:spcPts val="800"/>
              </a:spcAft>
            </a:pPr>
            <a:r>
              <a:rPr sz="1500">
                <a:solidFill>
                  <a:srgbClr val="1F2937"/>
                </a:solidFill>
              </a:rPr>
              <a:t>•  Speed : high data rates and an efficient anti-collision protocol allow hundreds of tags per second.</a:t>
            </a:r>
          </a:p>
          <a:p>
            <a:pPr>
              <a:spcAft>
                <a:spcPts val="800"/>
              </a:spcAft>
            </a:pPr>
            <a:r>
              <a:rPr sz="1500">
                <a:solidFill>
                  <a:srgbClr val="1F2937"/>
                </a:solidFill>
              </a:rPr>
              <a:t>•  Tag cost : the lowest of any band for simple labels, because the antenna is a single-layer printed or etched dipole.</a:t>
            </a:r>
          </a:p>
          <a:p>
            <a:pPr>
              <a:spcAft>
                <a:spcPts val="800"/>
              </a:spcAft>
            </a:pPr>
            <a:r>
              <a:rPr sz="1500">
                <a:solidFill>
                  <a:srgbClr val="1F2937"/>
                </a:solidFill>
              </a:rPr>
              <a:t>•  Metal and water : the main weakness. Water absorbs UHF energy and metal reflects and detunes it. Special on-metal tags, tags designed for liquids...</a:t>
            </a:r>
          </a:p>
          <a:p>
            <a:pPr>
              <a:spcAft>
                <a:spcPts val="800"/>
              </a:spcAft>
            </a:pPr>
            <a:r>
              <a:rPr sz="1500">
                <a:solidFill>
                  <a:srgbClr val="1F2937"/>
                </a:solidFill>
              </a:rPr>
              <a:t>•  Typical uses : retail apparel, warehouse cartons and pallets, returnable containers, IT and fixed asset tracking, vehicle identification (including...</a:t>
            </a:r>
          </a:p>
          <a:p>
            <a:pPr>
              <a:spcAft>
                <a:spcPts val="800"/>
              </a:spcAft>
            </a:pPr>
            <a:r>
              <a:rPr sz="1500">
                <a:solidFill>
                  <a:srgbClr val="1F2937"/>
                </a:solidFill>
              </a:rPr>
              <a:t>•  Regional UHF bands</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UHF RFID: 860-960 MHz (cont.)</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500">
                <a:solidFill>
                  <a:srgbClr val="1F2937"/>
                </a:solidFill>
              </a:rPr>
              <a:t>•  The UHF spectrum is allocated differently in each country, so readers must be configured for the local band and power limit. Main allocations for passive UHF RFID include:</a:t>
            </a:r>
          </a:p>
          <a:p>
            <a:pPr>
              <a:spcAft>
                <a:spcPts val="800"/>
              </a:spcAft>
            </a:pPr>
            <a:r>
              <a:rPr sz="1500">
                <a:solidFill>
                  <a:srgbClr val="1F2937"/>
                </a:solidFill>
              </a:rPr>
              <a:t>•  India - 865-867 MHz - Licence-exempt for RFID under WPC rules, up to 4 W EIRP</a:t>
            </a:r>
          </a:p>
          <a:p>
            <a:pPr>
              <a:spcAft>
                <a:spcPts val="800"/>
              </a:spcAft>
            </a:pPr>
            <a:r>
              <a:rPr sz="1500">
                <a:solidFill>
                  <a:srgbClr val="1F2937"/>
                </a:solidFill>
              </a:rPr>
              <a:t>•  Europe - 865-868 MHz - Higher-power RFID channels between 865.6 and 867.6 MHz (ETSI EN 302 208)</a:t>
            </a:r>
          </a:p>
          <a:p>
            <a:pPr>
              <a:spcAft>
                <a:spcPts val="800"/>
              </a:spcAft>
            </a:pPr>
            <a:r>
              <a:rPr sz="1500">
                <a:solidFill>
                  <a:srgbClr val="1F2937"/>
                </a:solidFill>
              </a:rPr>
              <a:t>•  USA, Canada, Mexico - 902-928 MHz - Frequency hopping, up to 4 W EIRP</a:t>
            </a:r>
          </a:p>
          <a:p>
            <a:pPr>
              <a:spcAft>
                <a:spcPts val="800"/>
              </a:spcAft>
            </a:pPr>
            <a:r>
              <a:rPr sz="1500">
                <a:solidFill>
                  <a:srgbClr val="1F2937"/>
                </a:solidFill>
              </a:rPr>
              <a:t>•  China - 920.5-924.5 MHz - A lower band around 840.5-844.5 MHz is also allocated</a:t>
            </a:r>
          </a:p>
          <a:p>
            <a:pPr>
              <a:spcAft>
                <a:spcPts val="800"/>
              </a:spcAft>
            </a:pPr>
            <a:r>
              <a:rPr sz="1500">
                <a:solidFill>
                  <a:srgbClr val="1F2937"/>
                </a:solidFill>
              </a:rPr>
              <a:t>•  Japan - Around 916.7-920.9 MHz - Licensing conditions depend on power level</a:t>
            </a:r>
          </a:p>
          <a:p>
            <a:pPr>
              <a:spcAft>
                <a:spcPts val="800"/>
              </a:spcAft>
            </a:pPr>
            <a:r>
              <a:rPr sz="1500">
                <a:solidFill>
                  <a:srgbClr val="1F2937"/>
                </a:solidFill>
              </a:rPr>
              <a:t>•  Australia - Around 920-926 MHz - Check current local class licence</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Microwave RFID: 2.45 GHz and 5.8 GHz</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700">
                <a:solidFill>
                  <a:srgbClr val="1F2937"/>
                </a:solidFill>
              </a:rPr>
              <a:t>•  Microwave RFID mostly uses 2.45 GHz (the same unlicensed band as Wi-Fi and Bluetooth), standardised in ISO/IEC 18000-4. Passive microwave tags exist but are rare; most microwave RFID is active or battery-assisted, used for long-range vehicle identification...</a:t>
            </a:r>
          </a:p>
          <a:p>
            <a:pPr>
              <a:spcAft>
                <a:spcPts val="800"/>
              </a:spcAft>
            </a:pPr>
            <a:r>
              <a:rPr sz="1700">
                <a:solidFill>
                  <a:srgbClr val="1F2937"/>
                </a:solidFill>
              </a:rPr>
              <a:t>•  Strengths : small antennas, high data rates, long range when active.</a:t>
            </a:r>
          </a:p>
          <a:p>
            <a:pPr>
              <a:spcAft>
                <a:spcPts val="800"/>
              </a:spcAft>
            </a:pPr>
            <a:r>
              <a:rPr sz="1700">
                <a:solidFill>
                  <a:srgbClr val="1F2937"/>
                </a:solidFill>
              </a:rPr>
              <a:t>•  Weaknesses : strongly absorbed by water and the human body, crowded band with interference from Wi-Fi and other devices, higher tag cost.</a:t>
            </a:r>
          </a:p>
          <a:p>
            <a:pPr>
              <a:spcAft>
                <a:spcPts val="800"/>
              </a:spcAft>
            </a:pPr>
            <a:r>
              <a:rPr sz="1700">
                <a:solidFill>
                  <a:srgbClr val="1F2937"/>
                </a:solidFill>
              </a:rPr>
              <a:t>•  Related technologies such as Bluetooth Low Energy beacons and ultra-wideband (UWB) location tags are often used alongside or instead of active RFID for real-time location; these are compared in RFID vs Barcode vs NFC vs BLE .</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Frequency comparison at a glance</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500">
                <a:solidFill>
                  <a:srgbClr val="1F2937"/>
                </a:solidFill>
              </a:rPr>
              <a:t>•  The figures below are typical for common passive tags (active where stated). Real results depend on the specific tag, reader, antenna and environment.</a:t>
            </a:r>
          </a:p>
          <a:p>
            <a:pPr>
              <a:spcAft>
                <a:spcPts val="800"/>
              </a:spcAft>
            </a:pPr>
            <a:r>
              <a:rPr sz="1500">
                <a:solidFill>
                  <a:srgbClr val="1F2937"/>
                </a:solidFill>
              </a:rPr>
              <a:t>•  Coupling - Inductive (magnetic) - Inductive (magnetic) - Radio wave, backscatter - Radio wave; mostly active</a:t>
            </a:r>
          </a:p>
          <a:p>
            <a:pPr>
              <a:spcAft>
                <a:spcPts val="800"/>
              </a:spcAft>
            </a:pPr>
            <a:r>
              <a:rPr sz="1500">
                <a:solidFill>
                  <a:srgbClr val="1F2937"/>
                </a:solidFill>
              </a:rPr>
              <a:t>•  Typical range - Up to about 10 cm; up to about 1 m with large antennas - Up to about 10 cm (cards, NFC); up to about 1 m (vicinity) - Several metres...</a:t>
            </a:r>
          </a:p>
          <a:p>
            <a:pPr>
              <a:spcAft>
                <a:spcPts val="800"/>
              </a:spcAft>
            </a:pPr>
            <a:r>
              <a:rPr sz="1500">
                <a:solidFill>
                  <a:srgbClr val="1F2937"/>
                </a:solidFill>
              </a:rPr>
              <a:t>•  Data rate - Low - Medium - High - High</a:t>
            </a:r>
          </a:p>
          <a:p>
            <a:pPr>
              <a:spcAft>
                <a:spcPts val="800"/>
              </a:spcAft>
            </a:pPr>
            <a:r>
              <a:rPr sz="1500">
                <a:solidFill>
                  <a:srgbClr val="1F2937"/>
                </a:solidFill>
              </a:rPr>
              <a:t>•  Bulk reading - Poor; one or a few tags - Moderate - Excellent; hundreds per second - Good</a:t>
            </a:r>
          </a:p>
          <a:p>
            <a:pPr>
              <a:spcAft>
                <a:spcPts val="800"/>
              </a:spcAft>
            </a:pPr>
            <a:r>
              <a:rPr sz="1500">
                <a:solidFill>
                  <a:srgbClr val="1F2937"/>
                </a:solidFill>
              </a:rPr>
              <a:t>•  Near water - Very good - Good - Poor without special tags - Poor</a:t>
            </a:r>
          </a:p>
          <a:p>
            <a:pPr>
              <a:spcAft>
                <a:spcPts val="800"/>
              </a:spcAft>
            </a:pPr>
            <a:r>
              <a:rPr sz="1500">
                <a:solidFill>
                  <a:srgbClr val="1F2937"/>
                </a:solidFill>
              </a:rPr>
              <a:t>•  Near metal - Fair - Fair; needs ferrite tags on metal - Poor without on-metal tags - Poor to fair</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Frequency comparison at a glance (cont.)</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700">
                <a:solidFill>
                  <a:srgbClr val="1F2937"/>
                </a:solidFill>
              </a:rPr>
              <a:t>•  Indicative costs vary widely with volume, chip, form factor and conversion, and are given only as a rough guide.</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How to choose a frequency</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500">
                <a:solidFill>
                  <a:srgbClr val="1F2937"/>
                </a:solidFill>
              </a:rPr>
              <a:t>•  Work through these questions in order. The first one that gives a firm answer often settles the choice.</a:t>
            </a:r>
          </a:p>
          <a:p>
            <a:pPr>
              <a:spcAft>
                <a:spcPts val="800"/>
              </a:spcAft>
            </a:pPr>
            <a:r>
              <a:rPr sz="1500">
                <a:solidFill>
                  <a:srgbClr val="1F2937"/>
                </a:solidFill>
              </a:rPr>
              <a:t>•  Is a standard or ecosystem already set? Animal ID points to LF ISO 11784/11785. Transit, payments and secure ID point to HF ISO/IEC 14443. Retail...</a:t>
            </a:r>
          </a:p>
          <a:p>
            <a:pPr>
              <a:spcAft>
                <a:spcPts val="800"/>
              </a:spcAft>
            </a:pPr>
            <a:r>
              <a:rPr sz="1500">
                <a:solidFill>
                  <a:srgbClr val="1F2937"/>
                </a:solidFill>
              </a:rPr>
              <a:t>•  How far away must the tag be read? A deliberate tap means LF or HF; a doorway, conveyor or shelf several metres away means UHF; tens of metres or...</a:t>
            </a:r>
          </a:p>
          <a:p>
            <a:pPr>
              <a:spcAft>
                <a:spcPts val="800"/>
              </a:spcAft>
            </a:pPr>
            <a:r>
              <a:rPr sz="1500">
                <a:solidFill>
                  <a:srgbClr val="1F2937"/>
                </a:solidFill>
              </a:rPr>
              <a:t>•  How many tags at once, and how fast? Counting a carton of 100 garments or a moving pallet calls for UHF.</a:t>
            </a:r>
          </a:p>
          <a:p>
            <a:pPr>
              <a:spcAft>
                <a:spcPts val="800"/>
              </a:spcAft>
            </a:pPr>
            <a:r>
              <a:rPr sz="1500">
                <a:solidFill>
                  <a:srgbClr val="1F2937"/>
                </a:solidFill>
              </a:rPr>
              <a:t>•  What are the items made of? Liquids, animals or the human body favour LF or HF, though modern UHF tags designed for these materials often work with...</a:t>
            </a:r>
          </a:p>
          <a:p>
            <a:pPr>
              <a:spcAft>
                <a:spcPts val="800"/>
              </a:spcAft>
            </a:pPr>
            <a:r>
              <a:rPr sz="1500">
                <a:solidFill>
                  <a:srgbClr val="1F2937"/>
                </a:solidFill>
              </a:rPr>
              <a:t>•  What is the budget per tag and per read point? For millions of low-value items, the low cost of UHF labels usually wins. For a few hundred high-value...</a:t>
            </a:r>
          </a:p>
          <a:p>
            <a:pPr>
              <a:spcAft>
                <a:spcPts val="800"/>
              </a:spcAft>
            </a:pPr>
            <a:r>
              <a:rPr sz="1500">
                <a:solidFill>
                  <a:srgbClr val="1F2937"/>
                </a:solidFill>
              </a:rPr>
              <a:t>•  Is security important? If data must be protected cryptographically, secure HF chips are the mature choice; UHF chips with authentication features...</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How to choose a frequency (cont.)</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700">
                <a:solidFill>
                  <a:srgbClr val="1F2937"/>
                </a:solidFill>
              </a:rPr>
              <a:t>•  Example: A hospital might use three bands at once: HF ISO/IEC 14443 cards for secure staff access, UHF Gen2 tags for tracking equipment, linen and files through doorways, and NFC tags that nurses tap with a phone to log a task. Choosing a band per use case...</a:t>
            </a:r>
          </a:p>
          <a:p>
            <a:pPr>
              <a:spcAft>
                <a:spcPts val="800"/>
              </a:spcAft>
            </a:pPr>
            <a:r>
              <a:rPr sz="1700">
                <a:solidFill>
                  <a:srgbClr val="1F2937"/>
                </a:solidFill>
              </a:rPr>
              <a:t>•  Once you have chosen a band, the next decision is the tag itself: passive or active, which memory type and which form factor. That is the subject of the next chapter, Types of RFID Tags .</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Indian RFID - Mindware: from consultation to implementation</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Rounded Rectangle 4"/>
          <p:cNvSpPr/>
          <p:nvPr/>
        </p:nvSpPr>
        <p:spPr>
          <a:xfrm>
            <a:off x="457200" y="1463040"/>
            <a:ext cx="1554480" cy="1280160"/>
          </a:xfrm>
          <a:prstGeom prst="round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a:solidFill>
                  <a:srgbClr val="FFFFFF"/>
                </a:solidFill>
              </a:rPr>
              <a:t>1
Consultation</a:t>
            </a:r>
          </a:p>
        </p:txBody>
      </p:sp>
      <p:sp>
        <p:nvSpPr>
          <p:cNvPr id="6" name="Rounded Rectangle 5"/>
          <p:cNvSpPr/>
          <p:nvPr/>
        </p:nvSpPr>
        <p:spPr>
          <a:xfrm>
            <a:off x="2103120" y="1463040"/>
            <a:ext cx="1554480" cy="1280160"/>
          </a:xfrm>
          <a:prstGeom prst="round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a:solidFill>
                  <a:srgbClr val="FFFFFF"/>
                </a:solidFill>
              </a:rPr>
              <a:t>2
Site survey</a:t>
            </a:r>
          </a:p>
        </p:txBody>
      </p:sp>
      <p:sp>
        <p:nvSpPr>
          <p:cNvPr id="7" name="Rounded Rectangle 6"/>
          <p:cNvSpPr/>
          <p:nvPr/>
        </p:nvSpPr>
        <p:spPr>
          <a:xfrm>
            <a:off x="3749040" y="1463040"/>
            <a:ext cx="1554480" cy="1280160"/>
          </a:xfrm>
          <a:prstGeom prst="round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a:solidFill>
                  <a:srgbClr val="FFFFFF"/>
                </a:solidFill>
              </a:rPr>
              <a:t>3
Pilot</a:t>
            </a:r>
          </a:p>
        </p:txBody>
      </p:sp>
      <p:sp>
        <p:nvSpPr>
          <p:cNvPr id="8" name="Rounded Rectangle 7"/>
          <p:cNvSpPr/>
          <p:nvPr/>
        </p:nvSpPr>
        <p:spPr>
          <a:xfrm>
            <a:off x="5394960" y="1463040"/>
            <a:ext cx="1554480" cy="1280160"/>
          </a:xfrm>
          <a:prstGeom prst="round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a:solidFill>
                  <a:srgbClr val="FFFFFF"/>
                </a:solidFill>
              </a:rPr>
              <a:t>4
Supply</a:t>
            </a:r>
          </a:p>
        </p:txBody>
      </p:sp>
      <p:sp>
        <p:nvSpPr>
          <p:cNvPr id="9" name="Rounded Rectangle 8"/>
          <p:cNvSpPr/>
          <p:nvPr/>
        </p:nvSpPr>
        <p:spPr>
          <a:xfrm>
            <a:off x="7040880" y="1463040"/>
            <a:ext cx="1554480" cy="1280160"/>
          </a:xfrm>
          <a:prstGeom prst="round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a:solidFill>
                  <a:srgbClr val="FFFFFF"/>
                </a:solidFill>
              </a:rPr>
              <a:t>5
Encoding &amp; software</a:t>
            </a:r>
          </a:p>
        </p:txBody>
      </p:sp>
      <p:sp>
        <p:nvSpPr>
          <p:cNvPr id="10" name="Rounded Rectangle 9"/>
          <p:cNvSpPr/>
          <p:nvPr/>
        </p:nvSpPr>
        <p:spPr>
          <a:xfrm>
            <a:off x="8686800" y="1463040"/>
            <a:ext cx="1554480" cy="1280160"/>
          </a:xfrm>
          <a:prstGeom prst="round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a:solidFill>
                  <a:srgbClr val="FFFFFF"/>
                </a:solidFill>
              </a:rPr>
              <a:t>6
Installation &amp; training</a:t>
            </a:r>
          </a:p>
        </p:txBody>
      </p:sp>
      <p:sp>
        <p:nvSpPr>
          <p:cNvPr id="11" name="Rounded Rectangle 10"/>
          <p:cNvSpPr/>
          <p:nvPr/>
        </p:nvSpPr>
        <p:spPr>
          <a:xfrm>
            <a:off x="10332720" y="1463040"/>
            <a:ext cx="1554480" cy="1280160"/>
          </a:xfrm>
          <a:prstGeom prst="round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a:solidFill>
                  <a:srgbClr val="FFFFFF"/>
                </a:solidFill>
              </a:rPr>
              <a:t>7
Support &amp; AMC</a:t>
            </a:r>
          </a:p>
        </p:txBody>
      </p:sp>
      <p:sp>
        <p:nvSpPr>
          <p:cNvPr id="12" name="TextBox 11"/>
          <p:cNvSpPr txBox="1"/>
          <p:nvPr/>
        </p:nvSpPr>
        <p:spPr>
          <a:xfrm>
            <a:off x="457200" y="3108960"/>
            <a:ext cx="11247120" cy="2560320"/>
          </a:xfrm>
          <a:prstGeom prst="rect">
            <a:avLst/>
          </a:prstGeom>
          <a:noFill/>
        </p:spPr>
        <p:txBody>
          <a:bodyPr wrap="square">
            <a:spAutoFit/>
          </a:bodyPr>
          <a:lstStyle/>
          <a:p>
            <a:pPr>
              <a:spcAft>
                <a:spcPts val="1000"/>
              </a:spcAft>
            </a:pPr>
            <a:r>
              <a:rPr sz="1800" b="0">
                <a:solidFill>
                  <a:srgbClr val="1F2937"/>
                </a:solidFill>
              </a:rPr>
              <a:t>Mindware (New Delhi, since 1997) and its RFID division Indian RFID take your project from the first conversation to a working system - and support it after go-live.</a:t>
            </a:r>
          </a:p>
          <a:p>
            <a:pPr>
              <a:spcAft>
                <a:spcPts val="1000"/>
              </a:spcAft>
            </a:pPr>
            <a:r>
              <a:rPr sz="1600" b="1">
                <a:solidFill>
                  <a:srgbClr val="1F2937"/>
                </a:solidFill>
              </a:rPr>
              <a:t>Phone / WhatsApp: +91-9717122688    Email: gm@indianbarcode.com</a:t>
            </a:r>
          </a:p>
          <a:p>
            <a:pPr>
              <a:spcAft>
                <a:spcPts val="1000"/>
              </a:spcAft>
            </a:pPr>
            <a:r>
              <a:rPr sz="1600" b="0">
                <a:solidFill>
                  <a:srgbClr val="1F2937"/>
                </a:solidFill>
              </a:rPr>
              <a:t>S-4, Pankaj Plaza, Pocket-7, Plot-7, Dwarka Sector-12, New Delhi - 110078</a:t>
            </a:r>
          </a:p>
          <a:p>
            <a:pPr>
              <a:spcAft>
                <a:spcPts val="1000"/>
              </a:spcAft>
            </a:pPr>
            <a:r>
              <a:rPr sz="1600" b="0">
                <a:solidFill>
                  <a:srgbClr val="1F2937"/>
                </a:solidFill>
              </a:rPr>
              <a:t>www.indianrfid.com  |  Free guides: www.indianrfid.com/whitepapers</a:t>
            </a:r>
          </a:p>
        </p:txBody>
      </p:sp>
      <p:sp>
        <p:nvSpPr>
          <p:cNvPr id="13" name="TextBox 12"/>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RFID Frequencies: LF, HF, UHF &amp; Microwave</dc:title>
  <dc:subject>www.indianrfid.com/rfid-academy/rfid-frequencies</dc:subject>
  <dc:creator>Mindware - Indian RFID</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