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Encoders Explained: How RFID Chips Are Encoded</a:t>
            </a:r>
          </a:p>
          <a:p>
            <a:r>
              <a:rPr sz="1800">
                <a:solidFill>
                  <a:srgbClr val="FDE68A"/>
                </a:solidFill>
              </a:rPr>
              <a:t>Encoding is the step that turns a blank RFID tag into a useful identity by writing data into its chip, protecting it with passwords and locking it. This chapter explains what encoding really involves for UHF, HF/NFC and LF tags...</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www.indianrfid.com/rfid-academy/rfid-encoders-explained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"encoding" an RFID chip actually means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new tag already has a factory identifier and usually a default EPC, but nothing meaningful to your business. Encoding (also called programming, commissioning or writing) is the process of putting your data into the chip and protecting it so it stays correct...</a:t>
            </a:r>
          </a:p>
          <a:p>
            <a:pPr>
              <a:spcAft>
                <a:spcPts val="800"/>
              </a:spcAft>
            </a:pPr>
            <a:r>
              <a:rPr sz="1500">
                <a:solidFill>
                  <a:srgbClr val="1F2937"/>
                </a:solidFill>
              </a:rPr>
              <a:t>•  Depending on the tag technology, encoding can include several separate operations:</a:t>
            </a:r>
          </a:p>
          <a:p>
            <a:pPr>
              <a:spcAft>
                <a:spcPts val="800"/>
              </a:spcAft>
            </a:pPr>
            <a:r>
              <a:rPr sz="1500">
                <a:solidFill>
                  <a:srgbClr val="1F2937"/>
                </a:solidFill>
              </a:rPr>
              <a:t>•  Reading the factory identifier - the TID on UHF chips or the UID on HF chips. It is locked by the chip maker; encoders only read it.</a:t>
            </a:r>
          </a:p>
          <a:p>
            <a:pPr>
              <a:spcAft>
                <a:spcPts val="800"/>
              </a:spcAft>
            </a:pPr>
            <a:r>
              <a:rPr sz="1500">
                <a:solidFill>
                  <a:srgbClr val="1F2937"/>
                </a:solidFill>
              </a:rPr>
              <a:t>•  Writing the identity - the EPC number on UHF tags, an NDEF record on NFC tags, or data blocks on HF and LF tags.</a:t>
            </a:r>
          </a:p>
          <a:p>
            <a:pPr>
              <a:spcAft>
                <a:spcPts val="800"/>
              </a:spcAft>
            </a:pPr>
            <a:r>
              <a:rPr sz="1500">
                <a:solidFill>
                  <a:srgbClr val="1F2937"/>
                </a:solidFill>
              </a:rPr>
              <a:t>•  Writing user memory - optional extra data such as a batch number, maintenance date or asset details, on chips that have user memory.</a:t>
            </a:r>
          </a:p>
          <a:p>
            <a:pPr>
              <a:spcAft>
                <a:spcPts val="800"/>
              </a:spcAft>
            </a:pPr>
            <a:r>
              <a:rPr sz="1500">
                <a:solidFill>
                  <a:srgbClr val="1F2937"/>
                </a:solidFill>
              </a:rPr>
              <a:t>•  Setting passwords - an access password that protects locked memory and a kill password that can permanently disable a UHF tag.</a:t>
            </a:r>
          </a:p>
          <a:p>
            <a:pPr>
              <a:spcAft>
                <a:spcPts val="800"/>
              </a:spcAft>
            </a:pPr>
            <a:r>
              <a:rPr sz="1500">
                <a:solidFill>
                  <a:srgbClr val="1F2937"/>
                </a:solidFill>
              </a:rPr>
              <a:t>•  Locking - making memory write-protected (lock) or permanently write-protected (permalock).</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"encoding" an RFID chip actually means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steps differ by frequency band. For a refresher on the chips themselves see RFID Chips Explained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UHF, HF/NFC and LF tags are encoded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UHF EPC Gen2 (ISO/IEC 18000-63)</a:t>
            </a:r>
          </a:p>
          <a:p>
            <a:pPr>
              <a:spcAft>
                <a:spcPts val="800"/>
              </a:spcAft>
            </a:pPr>
            <a:r>
              <a:rPr sz="1500">
                <a:solidFill>
                  <a:srgbClr val="1F2937"/>
                </a:solidFill>
              </a:rPr>
              <a:t>•  A Gen2 chip has four memory banks: Reserved (kill and access passwords, 32 bits each), EPC (a CRC, the Protocol Control or PC word, and the EPC number itself), TID (factory identifier, read-only) and optional User memory. Encoding a UHF tag means writing the...</a:t>
            </a:r>
          </a:p>
          <a:p>
            <a:pPr>
              <a:spcAft>
                <a:spcPts val="800"/>
              </a:spcAft>
            </a:pPr>
            <a:r>
              <a:rPr sz="1500">
                <a:solidFill>
                  <a:srgbClr val="1F2937"/>
                </a:solidFill>
              </a:rPr>
              <a:t>•  The PC word contains length bits that tell readers how many words of EPC to return. If you change the EPC length - for example from a 96-bit to a 128-bit number on a chip that supports longer EPCs - the PC length bits must be updated too, otherwise readers...</a:t>
            </a:r>
          </a:p>
          <a:p>
            <a:pPr>
              <a:spcAft>
                <a:spcPts val="800"/>
              </a:spcAft>
            </a:pPr>
            <a:r>
              <a:rPr sz="1500">
                <a:solidFill>
                  <a:srgbClr val="1F2937"/>
                </a:solidFill>
              </a:rPr>
              <a:t>•  HF and NFC (13.56 MHz)</a:t>
            </a:r>
          </a:p>
          <a:p>
            <a:pPr>
              <a:spcAft>
                <a:spcPts val="800"/>
              </a:spcAft>
            </a:pPr>
            <a:r>
              <a:rPr sz="1500">
                <a:solidFill>
                  <a:srgbClr val="1F2937"/>
                </a:solidFill>
              </a:rPr>
              <a:t>•  NTAG and other NFC Forum Type 2 tags - memory is organised in small pages. Encoding usually means writing an NDEF message (a URL, text or vCard) that...</a:t>
            </a:r>
          </a:p>
          <a:p>
            <a:pPr>
              <a:spcAft>
                <a:spcPts val="800"/>
              </a:spcAft>
            </a:pPr>
            <a:r>
              <a:rPr sz="1500">
                <a:solidFill>
                  <a:srgbClr val="1F2937"/>
                </a:solidFill>
              </a:rPr>
              <a:t>•  MIFARE Classic - memory is divided into sectors, each protected by two keys (Key A and Key B) and access bits that control what each key may do....</a:t>
            </a:r>
          </a:p>
          <a:p>
            <a:pPr>
              <a:spcAft>
                <a:spcPts val="800"/>
              </a:spcAft>
            </a:pPr>
            <a:r>
              <a:rPr sz="1500">
                <a:solidFill>
                  <a:srgbClr val="1F2937"/>
                </a:solidFill>
              </a:rPr>
              <a:t>•  ICODE and other ISO/IEC 15693 tags - memory is a series of blocks (commonly 4 bytes each). Encoding writes the blocks and can set fields such as AFI...</a:t>
            </a:r>
          </a:p>
        </p:txBody>
      </p:sp>
      <p:pic>
        <p:nvPicPr>
          <p:cNvPr id="6" name="Picture 5" descr="121766043706tsc-auto-id-rfid-label-printing-alpha-40l.pn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UHF, HF/NFC and LF tags are encoded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LF (125-134 kHz)</a:t>
            </a:r>
          </a:p>
          <a:p>
            <a:pPr>
              <a:spcAft>
                <a:spcPts val="800"/>
              </a:spcAft>
            </a:pPr>
            <a:r>
              <a:rPr sz="1700">
                <a:solidFill>
                  <a:srgbClr val="1F2937"/>
                </a:solidFill>
              </a:rPr>
              <a:t>•  Many LF tags are simply read-only. An EM4100 -type chip, for example, comes with a fixed factory ID that cannot be changed.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data gets encoded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chip only stores bits; your data standard gives them meaning. Common choices:</a:t>
            </a:r>
          </a:p>
          <a:p>
            <a:pPr>
              <a:spcAft>
                <a:spcPts val="800"/>
              </a:spcAft>
            </a:pPr>
            <a:r>
              <a:rPr sz="1500">
                <a:solidFill>
                  <a:srgbClr val="1F2937"/>
                </a:solidFill>
              </a:rPr>
              <a:t>•  SGTIN-96 - a GS1 product code (company prefix plus item reference) followed by a unique serial number. The standard choice for retail and apparel...</a:t>
            </a:r>
          </a:p>
          <a:p>
            <a:pPr>
              <a:spcAft>
                <a:spcPts val="800"/>
              </a:spcAft>
            </a:pPr>
            <a:r>
              <a:rPr sz="1500">
                <a:solidFill>
                  <a:srgbClr val="1F2937"/>
                </a:solidFill>
              </a:rPr>
              <a:t>•  SSCC-96 - identifies a logistics unit such as a carton or pallet.</a:t>
            </a:r>
          </a:p>
          <a:p>
            <a:pPr>
              <a:spcAft>
                <a:spcPts val="800"/>
              </a:spcAft>
            </a:pPr>
            <a:r>
              <a:rPr sz="1500">
                <a:solidFill>
                  <a:srgbClr val="1F2937"/>
                </a:solidFill>
              </a:rPr>
              <a:t>•  GRAI and GIAI - identify returnable assets and fixed assets respectively, widely used in asset tracking.</a:t>
            </a:r>
          </a:p>
          <a:p>
            <a:pPr>
              <a:spcAft>
                <a:spcPts val="800"/>
              </a:spcAft>
            </a:pPr>
            <a:r>
              <a:rPr sz="1500">
                <a:solidFill>
                  <a:srgbClr val="1F2937"/>
                </a:solidFill>
              </a:rPr>
              <a:t>•  Custom serials - in closed systems (a single factory, a library, a hospital) many projects simply write their own number scheme. Use a GS1 scheme...</a:t>
            </a:r>
          </a:p>
          <a:p>
            <a:pPr>
              <a:spcAft>
                <a:spcPts val="800"/>
              </a:spcAft>
            </a:pPr>
            <a:r>
              <a:rPr sz="1500">
                <a:solidFill>
                  <a:srgbClr val="1F2937"/>
                </a:solidFill>
              </a:rPr>
              <a:t>•  TID-based serialisation - because every chip TID is unique, some systems derive the EPC serial from the TID, or store the TID alongside the EPC in a...</a:t>
            </a:r>
          </a:p>
          <a:p>
            <a:pPr>
              <a:spcAft>
                <a:spcPts val="800"/>
              </a:spcAft>
            </a:pPr>
            <a:r>
              <a:rPr sz="1500">
                <a:solidFill>
                  <a:srgbClr val="1F2937"/>
                </a:solidFill>
              </a:rPr>
              <a:t>•  The bit-level maths of how a GTIN and serial become a 96-bit SGTIN - header, filter, partition and so on - is covered with a worked example in EPC Encoding &amp; Tag Memory , so it is not repeated here.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data gets encoded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India tip: To encode GS1 numbers such as SGTIN or SSCC you need your own GS1 company prefix, which Indian companies obtain from GS1 India. Exporters are often required to encode to their buyer's specification - a particular EPC scheme, filter value, chip type...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Step-by-step: encoding a UHF Gen2 tag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Whether it happens inside an RFID printer or on a desktop encoder, a well-designed UHF encoding job follows the same sequence:</a:t>
            </a:r>
          </a:p>
          <a:p>
            <a:pPr>
              <a:spcAft>
                <a:spcPts val="800"/>
              </a:spcAft>
            </a:pPr>
            <a:r>
              <a:rPr sz="1500">
                <a:solidFill>
                  <a:srgbClr val="1F2937"/>
                </a:solidFill>
              </a:rPr>
              <a:t>•  Isolate one tag. Reduce transmit power and use a short-range antenna so only one tag is energised, and/or use the Gen2 Select command with a mask...</a:t>
            </a:r>
          </a:p>
          <a:p>
            <a:pPr>
              <a:spcAft>
                <a:spcPts val="800"/>
              </a:spcAft>
            </a:pPr>
            <a:r>
              <a:rPr sz="1500">
                <a:solidFill>
                  <a:srgbClr val="1F2937"/>
                </a:solidFill>
              </a:rPr>
              <a:t>•  Read the TID. This confirms a tag is present, identifies the chip model (and therefore its memory size and features) and gives a unique reference for...</a:t>
            </a:r>
          </a:p>
          <a:p>
            <a:pPr>
              <a:spcAft>
                <a:spcPts val="800"/>
              </a:spcAft>
            </a:pPr>
            <a:r>
              <a:rPr sz="1500">
                <a:solidFill>
                  <a:srgbClr val="1F2937"/>
                </a:solidFill>
              </a:rPr>
              <a:t>•  Get the data. Request the next EPC from the encoding software or database, which reserves that serial so it cannot be issued twice.</a:t>
            </a:r>
          </a:p>
          <a:p>
            <a:pPr>
              <a:spcAft>
                <a:spcPts val="800"/>
              </a:spcAft>
            </a:pPr>
            <a:r>
              <a:rPr sz="1500">
                <a:solidFill>
                  <a:srgbClr val="1F2937"/>
                </a:solidFill>
              </a:rPr>
              <a:t>•  Write the EPC words. Write the new EPC into the EPC bank, and update the PC length bits if the EPC length changes.</a:t>
            </a:r>
          </a:p>
          <a:p>
            <a:pPr>
              <a:spcAft>
                <a:spcPts val="800"/>
              </a:spcAft>
            </a:pPr>
            <a:r>
              <a:rPr sz="1500">
                <a:solidFill>
                  <a:srgbClr val="1F2937"/>
                </a:solidFill>
              </a:rPr>
              <a:t>•  Write user memory if the application needs it.</a:t>
            </a:r>
          </a:p>
          <a:p>
            <a:pPr>
              <a:spcAft>
                <a:spcPts val="800"/>
              </a:spcAft>
            </a:pPr>
            <a:r>
              <a:rPr sz="1500">
                <a:solidFill>
                  <a:srgbClr val="1F2937"/>
                </a:solidFill>
              </a:rPr>
              <a:t>•  Verify. Read the EPC (and user memory) back and compare it with what was intended. A write command that reports success is not proof - always read...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Step-by-step: encoding a UHF Gen2 tag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Write passwords. Set the access password and, if used, the kill password. Never leave them at the default all-zero value if you plan to lock.</a:t>
            </a:r>
          </a:p>
          <a:p>
            <a:pPr>
              <a:spcAft>
                <a:spcPts val="800"/>
              </a:spcAft>
            </a:pPr>
            <a:r>
              <a:rPr sz="1500">
                <a:solidFill>
                  <a:srgbClr val="1F2937"/>
                </a:solidFill>
              </a:rPr>
              <a:t>•  Lock. Lock or permalock the EPC bank, passwords and user memory according to your data policy.</a:t>
            </a:r>
          </a:p>
          <a:p>
            <a:pPr>
              <a:spcAft>
                <a:spcPts val="800"/>
              </a:spcAft>
            </a:pPr>
            <a:r>
              <a:rPr sz="1500">
                <a:solidFill>
                  <a:srgbClr val="1F2937"/>
                </a:solidFill>
              </a:rPr>
              <a:t>•  Log. Record TID, EPC, time, operator or station and result, and mark the serial as used.</a:t>
            </a:r>
          </a:p>
          <a:p>
            <a:pPr>
              <a:spcAft>
                <a:spcPts val="800"/>
              </a:spcAft>
            </a:pPr>
            <a:r>
              <a:rPr sz="1500">
                <a:solidFill>
                  <a:srgbClr val="1F2937"/>
                </a:solidFill>
              </a:rPr>
              <a:t>•  Why "adjacent tag encoding" happens</a:t>
            </a:r>
          </a:p>
          <a:p>
            <a:pPr>
              <a:spcAft>
                <a:spcPts val="800"/>
              </a:spcAft>
            </a:pPr>
            <a:r>
              <a:rPr sz="1500">
                <a:solidFill>
                  <a:srgbClr val="1F2937"/>
                </a:solidFill>
              </a:rPr>
              <a:t>•  The most embarrassing encoding error is writing the right data to the wrong tag - the tag next to the intended one on a roll, a stack or a tray. It happens because UHF energy spreads well beyond the antenna: if power is too high, the antenna is not...</a:t>
            </a:r>
          </a:p>
          <a:p>
            <a:pPr>
              <a:spcAft>
                <a:spcPts val="800"/>
              </a:spcAft>
            </a:pPr>
            <a:r>
              <a:rPr sz="1500">
                <a:solidFill>
                  <a:srgbClr val="1F2937"/>
                </a:solidFill>
              </a:rPr>
              <a:t>•  Watch out: Locking is not a formality. A permalocked tag can never be changed, so a wrong EPC that is permalocked becomes scrap.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an RFID encoder works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An RFID encoder is an RFID reader/writer combined with an antenna designed for very short range and software that controls what gets written. Most readers can write tags; an encoder is simply optimised for reliably writing one tag at a time.</a:t>
            </a:r>
          </a:p>
          <a:p>
            <a:pPr>
              <a:spcAft>
                <a:spcPts val="800"/>
              </a:spcAft>
            </a:pPr>
            <a:r>
              <a:rPr sz="1700">
                <a:solidFill>
                  <a:srgbClr val="1F2937"/>
                </a:solidFill>
              </a:rPr>
              <a:t>•  The RF side</a:t>
            </a:r>
          </a:p>
          <a:p>
            <a:pPr>
              <a:spcAft>
                <a:spcPts val="800"/>
              </a:spcAft>
            </a:pPr>
            <a:r>
              <a:rPr sz="1700">
                <a:solidFill>
                  <a:srgbClr val="1F2937"/>
                </a:solidFill>
              </a:rPr>
              <a:t>•  Writing to a passive chip's memory takes more energy than reading it, and the write operation needs a clean, uninterrupted link for longer. In practice this means that the reliable write range is noticeably shorter than the read range for the same tag and...</a:t>
            </a:r>
          </a:p>
        </p:txBody>
      </p:sp>
      <p:pic>
        <p:nvPicPr>
          <p:cNvPr id="6" name="Picture 5" descr="svg-fc32eec41702.png"/>
          <p:cNvPicPr>
            <a:picLocks noChangeAspect="1"/>
          </p:cNvPicPr>
          <p:nvPr/>
        </p:nvPicPr>
        <p:blipFill>
          <a:blip r:embed="rId3"/>
          <a:stretch>
            <a:fillRect/>
          </a:stretch>
        </p:blipFill>
        <p:spPr>
          <a:xfrm>
            <a:off x="457200" y="2295144"/>
            <a:ext cx="11277295" cy="3439574"/>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an RFID encoder works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data side</a:t>
            </a:r>
          </a:p>
          <a:p>
            <a:pPr>
              <a:spcAft>
                <a:spcPts val="800"/>
              </a:spcAft>
            </a:pPr>
            <a:r>
              <a:rPr sz="1500">
                <a:solidFill>
                  <a:srgbClr val="1F2937"/>
                </a:solidFill>
              </a:rPr>
              <a:t>•  The radio part is only half the job. The other half is making sure every tag gets correct, unique data:</a:t>
            </a:r>
          </a:p>
          <a:p>
            <a:pPr>
              <a:spcAft>
                <a:spcPts val="800"/>
              </a:spcAft>
            </a:pPr>
            <a:r>
              <a:rPr sz="1500">
                <a:solidFill>
                  <a:srgbClr val="1F2937"/>
                </a:solidFill>
              </a:rPr>
              <a:t>•  Data source - EPCs and user data come from the ERP or WMS, from label-design software, from a CSV file or from a serial counter. Data should never be...</a:t>
            </a:r>
          </a:p>
          <a:p>
            <a:pPr>
              <a:spcAft>
                <a:spcPts val="800"/>
              </a:spcAft>
            </a:pPr>
            <a:r>
              <a:rPr sz="1500">
                <a:solidFill>
                  <a:srgbClr val="1F2937"/>
                </a:solidFill>
              </a:rPr>
              <a:t>•  Encoding database - a central record of which serials have been issued, so two stations or two shifts can never write the same EPC.</a:t>
            </a:r>
          </a:p>
          <a:p>
            <a:pPr>
              <a:spcAft>
                <a:spcPts val="800"/>
              </a:spcAft>
            </a:pPr>
            <a:r>
              <a:rPr sz="1500">
                <a:solidFill>
                  <a:srgbClr val="1F2937"/>
                </a:solidFill>
              </a:rPr>
              <a:t>•  Verification and logging - every tag is read back, and the TID-to-EPC pairing is stored.</a:t>
            </a:r>
          </a:p>
          <a:p>
            <a:pPr>
              <a:spcAft>
                <a:spcPts val="800"/>
              </a:spcAft>
            </a:pPr>
            <a:r>
              <a:rPr sz="1500">
                <a:solidFill>
                  <a:srgbClr val="1F2937"/>
                </a:solidFill>
              </a:rPr>
              <a:t>•  How an RFID printer encodes</a:t>
            </a:r>
          </a:p>
          <a:p>
            <a:pPr>
              <a:spcAft>
                <a:spcPts val="800"/>
              </a:spcAft>
            </a:pPr>
            <a:r>
              <a:rPr sz="1500">
                <a:solidFill>
                  <a:srgbClr val="1F2937"/>
                </a:solidFill>
              </a:rPr>
              <a:t>•  An RFID printer packs the whole flow into one pass. As each label reaches the built-in encoder antenna, the printer reads the TID, writes the EPC and user data, reads it back, sets passwords and locks, and then prints the visible text, barcode and logo.</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Types of RFID encoders available worldwide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Encoders range from a pocket-sized NFC phone to a production line writing inlays at very high speed. The table summarises the main categories found around the world; multi-protocol desktop units handle UHF, HF and LF in one box, and embedded modules let...</a:t>
            </a:r>
          </a:p>
          <a:p>
            <a:pPr>
              <a:spcAft>
                <a:spcPts val="800"/>
              </a:spcAft>
            </a:pPr>
            <a:r>
              <a:rPr sz="1500">
                <a:solidFill>
                  <a:srgbClr val="1F2937"/>
                </a:solidFill>
              </a:rPr>
              <a:t>•  Desktop USB / Ethernet encoder - Small reader/writer with a built-in near-field antenna; UHF, HF/NFC, LF or multi-protocol versions - Encoding cards...</a:t>
            </a:r>
          </a:p>
          <a:p>
            <a:pPr>
              <a:spcAft>
                <a:spcPts val="800"/>
              </a:spcAft>
            </a:pPr>
            <a:r>
              <a:rPr sz="1500">
                <a:solidFill>
                  <a:srgbClr val="1F2937"/>
                </a:solidFill>
              </a:rPr>
              <a:t>•  RFID printer-encoder - Thermal label printer with built-in encoder; desktop, mid-range and industrial classes - On-demand labels for shipping...</a:t>
            </a:r>
          </a:p>
          <a:p>
            <a:pPr>
              <a:spcAft>
                <a:spcPts val="800"/>
              </a:spcAft>
            </a:pPr>
            <a:r>
              <a:rPr sz="1500">
                <a:solidFill>
                  <a:srgbClr val="1F2937"/>
                </a:solidFill>
              </a:rPr>
              <a:t>•  Handheld reader as mobile encoder - Handheld UHF/HF reader running an encoding app, writing at very low power - Tagging fixed assets in place...</a:t>
            </a:r>
          </a:p>
          <a:p>
            <a:pPr>
              <a:spcAft>
                <a:spcPts val="800"/>
              </a:spcAft>
            </a:pPr>
            <a:r>
              <a:rPr sz="1500">
                <a:solidFill>
                  <a:srgbClr val="1F2937"/>
                </a:solidFill>
              </a:rPr>
              <a:t>•  Fixed reader in an encoding station - Fixed reader plus a near-field or shielded antenna, often in a tunnel or box, driven by PC software - Encoding...</a:t>
            </a:r>
          </a:p>
          <a:p>
            <a:pPr>
              <a:spcAft>
                <a:spcPts val="800"/>
              </a:spcAft>
            </a:pPr>
            <a:r>
              <a:rPr sz="1500">
                <a:solidFill>
                  <a:srgbClr val="1F2937"/>
                </a:solidFill>
              </a:rPr>
              <a:t>•  Inline / conveyor and print-and-apply - Encoder or RFID print engine mounted on a conveyor or applicator, triggered by sensors - Packing lines...</a:t>
            </a:r>
          </a:p>
          <a:p>
            <a:pPr>
              <a:spcAft>
                <a:spcPts val="800"/>
              </a:spcAft>
            </a:pPr>
            <a:r>
              <a:rPr sz="1500">
                <a:solidFill>
                  <a:srgbClr val="1F2937"/>
                </a:solidFill>
              </a:rPr>
              <a:t>•  Roll-to-roll encoding and verification - Multiple encoder heads on a converting or inlay line, with marking or cutting of failed inlays - Label...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Types of RFID encoders available worldwide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RFID printer-encoders</a:t>
            </a:r>
          </a:p>
          <a:p>
            <a:pPr>
              <a:spcAft>
                <a:spcPts val="800"/>
              </a:spcAft>
            </a:pPr>
            <a:r>
              <a:rPr sz="1500">
                <a:solidFill>
                  <a:srgbClr val="1F2937"/>
                </a:solidFill>
              </a:rPr>
              <a:t>•  The major label-printer manufacturers - including Zebra, TSC/Printronix, SATO and Honeywell - offer RFID-enabled versions of their desktop, mid-range and industrial thermal printers. See the RFID printers range for current options.</a:t>
            </a:r>
          </a:p>
          <a:p>
            <a:pPr>
              <a:spcAft>
                <a:spcPts val="800"/>
              </a:spcAft>
            </a:pPr>
            <a:r>
              <a:rPr sz="1500">
                <a:solidFill>
                  <a:srgbClr val="1F2937"/>
                </a:solidFill>
              </a:rPr>
              <a:t>•  Handheld and fixed readers</a:t>
            </a:r>
          </a:p>
          <a:p>
            <a:pPr>
              <a:spcAft>
                <a:spcPts val="800"/>
              </a:spcAft>
            </a:pPr>
            <a:r>
              <a:rPr sz="1500">
                <a:solidFill>
                  <a:srgbClr val="1F2937"/>
                </a:solidFill>
              </a:rPr>
              <a:t>•  Most handheld RFID readers can write tags through an app. They suit assets already installed in place, but the app must reduce power and confirm the TID before writing.</a:t>
            </a:r>
          </a:p>
          <a:p>
            <a:pPr>
              <a:spcAft>
                <a:spcPts val="800"/>
              </a:spcAft>
            </a:pPr>
            <a:r>
              <a:rPr sz="1500">
                <a:solidFill>
                  <a:srgbClr val="1F2937"/>
                </a:solidFill>
              </a:rPr>
              <a:t>•  Inline, print-and-apply and roll-to-roll systems</a:t>
            </a:r>
          </a:p>
          <a:p>
            <a:pPr>
              <a:spcAft>
                <a:spcPts val="800"/>
              </a:spcAft>
            </a:pPr>
            <a:r>
              <a:rPr sz="1500">
                <a:solidFill>
                  <a:srgbClr val="1F2937"/>
                </a:solidFill>
              </a:rPr>
              <a:t>•  For high volumes, encoding moves onto the line. Inline encoders write tags already applied to cartons or garments as they pass on a conveyor; print-and-apply systems print, encode, verify and apply labels automatically.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Regional versions: why the frequency band matters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HF (13.56 MHz) and LF encoders are essentially the same worldwide, but UHF encoders are sold in regional versions because each region allocates a different slice of the UHF band:</a:t>
            </a:r>
          </a:p>
          <a:p>
            <a:pPr>
              <a:spcAft>
                <a:spcPts val="800"/>
              </a:spcAft>
            </a:pPr>
            <a:r>
              <a:rPr sz="1500">
                <a:solidFill>
                  <a:srgbClr val="1F2937"/>
                </a:solidFill>
              </a:rPr>
              <a:t>•  Europe (ETSI): 865-868 MHz.</a:t>
            </a:r>
          </a:p>
          <a:p>
            <a:pPr>
              <a:spcAft>
                <a:spcPts val="800"/>
              </a:spcAft>
            </a:pPr>
            <a:r>
              <a:rPr sz="1500">
                <a:solidFill>
                  <a:srgbClr val="1F2937"/>
                </a:solidFill>
              </a:rPr>
              <a:t>•  India: 865-867 MHz, up to 4 W EIRP (1 W transmitter power), licence-exempt under WPC rules.</a:t>
            </a:r>
          </a:p>
          <a:p>
            <a:pPr>
              <a:spcAft>
                <a:spcPts val="800"/>
              </a:spcAft>
            </a:pPr>
            <a:r>
              <a:rPr sz="1500">
                <a:solidFill>
                  <a:srgbClr val="1F2937"/>
                </a:solidFill>
              </a:rPr>
              <a:t>•  USA, Canada and much of the Americas (FCC): 902-928 MHz.</a:t>
            </a:r>
          </a:p>
          <a:p>
            <a:pPr>
              <a:spcAft>
                <a:spcPts val="800"/>
              </a:spcAft>
            </a:pPr>
            <a:r>
              <a:rPr sz="1500">
                <a:solidFill>
                  <a:srgbClr val="1F2937"/>
                </a:solidFill>
              </a:rPr>
              <a:t>•  Japan: a band around 916-921 MHz.</a:t>
            </a:r>
          </a:p>
          <a:p>
            <a:pPr>
              <a:spcAft>
                <a:spcPts val="800"/>
              </a:spcAft>
            </a:pPr>
            <a:r>
              <a:rPr sz="1500">
                <a:solidFill>
                  <a:srgbClr val="1F2937"/>
                </a:solidFill>
              </a:rPr>
              <a:t>•  China: 920-925 MHz (with an additional 840-845 MHz allocation).</a:t>
            </a:r>
          </a:p>
          <a:p>
            <a:pPr>
              <a:spcAft>
                <a:spcPts val="800"/>
              </a:spcAft>
            </a:pPr>
            <a:r>
              <a:rPr sz="1500">
                <a:solidFill>
                  <a:srgbClr val="1F2937"/>
                </a:solidFill>
              </a:rPr>
              <a:t>•  A tag usually works across the whole 860-960 MHz range, but the encoder's radio is certified for a specific region. Using an FCC unit in India means transmitting outside the permitted band, which is not legal, and its coupler may be tuned for the wrong...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choose an RFID encoder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Volume and speed - a few hundred tags a week is desktop-encoder or desktop-printer territory; thousands per shift needs an industrial printer or...</a:t>
            </a:r>
          </a:p>
          <a:p>
            <a:pPr>
              <a:spcAft>
                <a:spcPts val="800"/>
              </a:spcAft>
            </a:pPr>
            <a:r>
              <a:rPr sz="1500">
                <a:solidFill>
                  <a:srgbClr val="1F2937"/>
                </a:solidFill>
              </a:rPr>
              <a:t>•  Tag type - labels on a roll suit printers; cards, hard tags, key fobs and on-metal tags usually need a desktop encoder or station; tags already fixed...</a:t>
            </a:r>
          </a:p>
          <a:p>
            <a:pPr>
              <a:spcAft>
                <a:spcPts val="800"/>
              </a:spcAft>
            </a:pPr>
            <a:r>
              <a:rPr sz="1500">
                <a:solidFill>
                  <a:srgbClr val="1F2937"/>
                </a:solidFill>
              </a:rPr>
              <a:t>•  Frequency and protocol - UHF Gen2, HF ISO 15693, ISO 14443/NFC or LF; a multi-protocol unit helps if you handle several.</a:t>
            </a:r>
          </a:p>
          <a:p>
            <a:pPr>
              <a:spcAft>
                <a:spcPts val="800"/>
              </a:spcAft>
            </a:pPr>
            <a:r>
              <a:rPr sz="1500">
                <a:solidFill>
                  <a:srgbClr val="1F2937"/>
                </a:solidFill>
              </a:rPr>
              <a:t>•  Data source and integration - check that the encoder works with your ERP, WMS or label software, and that serials can come from a central database.</a:t>
            </a:r>
          </a:p>
          <a:p>
            <a:pPr>
              <a:spcAft>
                <a:spcPts val="800"/>
              </a:spcAft>
            </a:pPr>
            <a:r>
              <a:rPr sz="1500">
                <a:solidFill>
                  <a:srgbClr val="1F2937"/>
                </a:solidFill>
              </a:rPr>
              <a:t>•  Verification and logging - insist on read-back verification and an exportable log, especially when encoding for retail or export customers.</a:t>
            </a:r>
          </a:p>
          <a:p>
            <a:pPr>
              <a:spcAft>
                <a:spcPts val="800"/>
              </a:spcAft>
            </a:pPr>
            <a:r>
              <a:rPr sz="1500">
                <a:solidFill>
                  <a:srgbClr val="1F2937"/>
                </a:solidFill>
              </a:rPr>
              <a:t>•  Budget (indicative only) - NFC phones and desktop encoders sit at the low end, RFID desktop and industrial printers in the middle, and inline...</a:t>
            </a:r>
          </a:p>
          <a:p>
            <a:pPr>
              <a:spcAft>
                <a:spcPts val="800"/>
              </a:spcAft>
            </a:pPr>
            <a:r>
              <a:rPr sz="1500">
                <a:solidFill>
                  <a:srgbClr val="1F2937"/>
                </a:solidFill>
              </a:rPr>
              <a:t>•  Example: A garment exporter in Tiruppur must ship every item with an SGTIN-96 encoded swing tag to the buyer's specification. For a few thousand items a day, an industrial RFID printer linked to the order system works well; once volumes grow, ordering...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Encoders Explained: How RFID Chips Are Encoded</dc:title>
  <dc:subject>www.indianrfid.com/rfid-academy/rfid-encoders-explained</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