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Cost &amp; ROI</a:t>
            </a:r>
          </a:p>
          <a:p>
            <a:r>
              <a:rPr sz="1800">
                <a:solidFill>
                  <a:srgbClr val="FDE68A"/>
                </a:solidFill>
              </a:rPr>
              <a:t>What does an RFID system really cost, and how do you know whether it will pay back? This chapter breaks down every cost component with indicative Indian price ranges, works through a complete ROI example in rupees with stated...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www.indianrfid.com/rfid-academy/rfid-cost-roi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think about RFID cost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People usually ask "what does an RFID tag cost?" The better question is "what does it cost to solve this problem with RFID, over the life of the system, compared with the value it creates?" Tags are only one part. A credible estimate includes every component...</a:t>
            </a:r>
          </a:p>
          <a:p>
            <a:pPr>
              <a:spcAft>
                <a:spcPts val="800"/>
              </a:spcAft>
            </a:pPr>
            <a:r>
              <a:rPr sz="1700">
                <a:solidFill>
                  <a:srgbClr val="1F2937"/>
                </a:solidFill>
              </a:rPr>
              <a:t>•  Watch out: All prices in this chapter are indicative ranges for the Indian market, exclusive of taxes, for orientation only. Actual prices vary with volume, brand, chip, specification, exchange rates and market conditions.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Cost components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Tags</a:t>
            </a:r>
          </a:p>
          <a:p>
            <a:pPr>
              <a:spcAft>
                <a:spcPts val="800"/>
              </a:spcAft>
            </a:pPr>
            <a:r>
              <a:rPr sz="1500">
                <a:solidFill>
                  <a:srgbClr val="1F2937"/>
                </a:solidFill>
              </a:rPr>
              <a:t>•  Tag cost depends on frequency, chip, antenna size, encapsulation, printing, encoding and, above all, volume. Large orders of standard labels are far cheaper per unit than small orders of custom tags.</a:t>
            </a:r>
          </a:p>
          <a:p>
            <a:pPr>
              <a:spcAft>
                <a:spcPts val="800"/>
              </a:spcAft>
            </a:pPr>
            <a:r>
              <a:rPr sz="1500">
                <a:solidFill>
                  <a:srgbClr val="1F2937"/>
                </a:solidFill>
              </a:rPr>
              <a:t>•  UHF paper label or inlay, standard size, in volume - about 4 - 15 - Cartons, retail items, documents</a:t>
            </a:r>
          </a:p>
          <a:p>
            <a:pPr>
              <a:spcAft>
                <a:spcPts val="800"/>
              </a:spcAft>
            </a:pPr>
            <a:r>
              <a:rPr sz="1500">
                <a:solidFill>
                  <a:srgbClr val="1F2937"/>
                </a:solidFill>
              </a:rPr>
              <a:t>•  Printed UHF garment ticket or care label - about 6 - 20 - Apparel source tagging</a:t>
            </a:r>
          </a:p>
          <a:p>
            <a:pPr>
              <a:spcAft>
                <a:spcPts val="800"/>
              </a:spcAft>
            </a:pPr>
            <a:r>
              <a:rPr sz="1500">
                <a:solidFill>
                  <a:srgbClr val="1F2937"/>
                </a:solidFill>
              </a:rPr>
              <a:t>•  HF / NFC label - about 8 - 40 - Libraries, product authentication, smart posters</a:t>
            </a:r>
          </a:p>
          <a:p>
            <a:pPr>
              <a:spcAft>
                <a:spcPts val="800"/>
              </a:spcAft>
            </a:pPr>
            <a:r>
              <a:rPr sz="1500">
                <a:solidFill>
                  <a:srgbClr val="1F2937"/>
                </a:solidFill>
              </a:rPr>
              <a:t>•  Flexible on-metal UHF label - about 30 - 120 - IT assets, metal shelving, cylinders</a:t>
            </a:r>
          </a:p>
          <a:p>
            <a:pPr>
              <a:spcAft>
                <a:spcPts val="800"/>
              </a:spcAft>
            </a:pPr>
            <a:r>
              <a:rPr sz="1500">
                <a:solidFill>
                  <a:srgbClr val="1F2937"/>
                </a:solidFill>
              </a:rPr>
              <a:t>•  Rugged hard tag (on-metal, industrial, high-temperature) - about 60 - 500 or more - Tools, pallets, machinery, outdoor assets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Cost components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Laundry / textile tag - about 50 - 200 - Linen, uniforms</a:t>
            </a:r>
          </a:p>
          <a:p>
            <a:pPr>
              <a:spcAft>
                <a:spcPts val="800"/>
              </a:spcAft>
            </a:pPr>
            <a:r>
              <a:rPr sz="1500">
                <a:solidFill>
                  <a:srgbClr val="1F2937"/>
                </a:solidFill>
              </a:rPr>
              <a:t>•  See our UHF RFID labels and RFID hard tags ranges for options.</a:t>
            </a:r>
          </a:p>
          <a:p>
            <a:pPr>
              <a:spcAft>
                <a:spcPts val="800"/>
              </a:spcAft>
            </a:pPr>
            <a:r>
              <a:rPr sz="1500">
                <a:solidFill>
                  <a:srgbClr val="1F2937"/>
                </a:solidFill>
              </a:rPr>
              <a:t>•  Readers, antennas, printers and accessories</a:t>
            </a:r>
          </a:p>
          <a:p>
            <a:pPr>
              <a:spcAft>
                <a:spcPts val="800"/>
              </a:spcAft>
            </a:pPr>
            <a:r>
              <a:rPr sz="1500">
                <a:solidFill>
                  <a:srgbClr val="1F2937"/>
                </a:solidFill>
              </a:rPr>
              <a:t>•  Desktop / USB reader-writer - about 8,000 - 40,000 - Counters, encoding stations, POS</a:t>
            </a:r>
          </a:p>
          <a:p>
            <a:pPr>
              <a:spcAft>
                <a:spcPts val="800"/>
              </a:spcAft>
            </a:pPr>
            <a:r>
              <a:rPr sz="1500">
                <a:solidFill>
                  <a:srgbClr val="1F2937"/>
                </a:solidFill>
              </a:rPr>
              <a:t>•  Handheld UHF reader - about 60,000 - 3,00,000 - Lower end often a sled paired with a phone; higher end rugged, long range</a:t>
            </a:r>
          </a:p>
          <a:p>
            <a:pPr>
              <a:spcAft>
                <a:spcPts val="800"/>
              </a:spcAft>
            </a:pPr>
            <a:r>
              <a:rPr sz="1500">
                <a:solidFill>
                  <a:srgbClr val="1F2937"/>
                </a:solidFill>
              </a:rPr>
              <a:t>•  Fixed UHF reader (2-8 ports) - about 80,000 - 2,50,000 - Doors, conveyors, workstations</a:t>
            </a:r>
          </a:p>
          <a:p>
            <a:pPr>
              <a:spcAft>
                <a:spcPts val="800"/>
              </a:spcAft>
            </a:pPr>
            <a:r>
              <a:rPr sz="1500">
                <a:solidFill>
                  <a:srgbClr val="1F2937"/>
                </a:solidFill>
              </a:rPr>
              <a:t>•  UHF antenna - about 8,000 - 35,000 each - Plus cables, connectors and mounts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One-time vs recurring costs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Site survey and tag testing - Tags for consumable items (every new item needs a new tag)</a:t>
            </a:r>
          </a:p>
          <a:p>
            <a:pPr>
              <a:spcAft>
                <a:spcPts val="800"/>
              </a:spcAft>
            </a:pPr>
            <a:r>
              <a:rPr sz="1500">
                <a:solidFill>
                  <a:srgbClr val="1F2937"/>
                </a:solidFill>
              </a:rPr>
              <a:t>•  Readers, antennas, printers, handhelds - Software subscriptions or annual licence maintenance</a:t>
            </a:r>
          </a:p>
          <a:p>
            <a:pPr>
              <a:spcAft>
                <a:spcPts val="800"/>
              </a:spcAft>
            </a:pPr>
            <a:r>
              <a:rPr sz="1500">
                <a:solidFill>
                  <a:srgbClr val="1F2937"/>
                </a:solidFill>
              </a:rPr>
              <a:t>•  Reusable tags for assets, crates and pallets - Hardware AMC and spares</a:t>
            </a:r>
          </a:p>
          <a:p>
            <a:pPr>
              <a:spcAft>
                <a:spcPts val="800"/>
              </a:spcAft>
            </a:pPr>
            <a:r>
              <a:rPr sz="1500">
                <a:solidFill>
                  <a:srgbClr val="1F2937"/>
                </a:solidFill>
              </a:rPr>
              <a:t>•  Software licence and configuration - Replacement tags for damaged or lost items</a:t>
            </a:r>
          </a:p>
          <a:p>
            <a:pPr>
              <a:spcAft>
                <a:spcPts val="800"/>
              </a:spcAft>
            </a:pPr>
            <a:r>
              <a:rPr sz="1500">
                <a:solidFill>
                  <a:srgbClr val="1F2937"/>
                </a:solidFill>
              </a:rPr>
              <a:t>•  Integration development - Support staff time, re-testing, cloud or hosting fees</a:t>
            </a:r>
          </a:p>
          <a:p>
            <a:pPr>
              <a:spcAft>
                <a:spcPts val="800"/>
              </a:spcAft>
            </a:pPr>
            <a:r>
              <a:rPr sz="1500">
                <a:solidFill>
                  <a:srgbClr val="1F2937"/>
                </a:solidFill>
              </a:rPr>
              <a:t>•  Installation and initial training - Refresher training for new staff</a:t>
            </a:r>
          </a:p>
          <a:p>
            <a:pPr>
              <a:spcAft>
                <a:spcPts val="800"/>
              </a:spcAft>
            </a:pPr>
            <a:r>
              <a:rPr sz="1500">
                <a:solidFill>
                  <a:srgbClr val="1F2937"/>
                </a:solidFill>
              </a:rPr>
              <a:t>•  Tip: The biggest structural difference between RFID business cases is whether tags are consumed (one per item sold or shipped) or reused (tags on assets, crates and pallets that circulate for years). Reusable-tag projects turn the tag cost into a one-time...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formulas you need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Keep the maths simple and transparent so anyone can check it:</a:t>
            </a:r>
          </a:p>
          <a:p>
            <a:pPr>
              <a:spcAft>
                <a:spcPts val="800"/>
              </a:spcAft>
            </a:pPr>
            <a:r>
              <a:rPr sz="1700">
                <a:solidFill>
                  <a:srgbClr val="1F2937"/>
                </a:solidFill>
              </a:rPr>
              <a:t>•  Net annual benefit = annual gross benefits - annual recurring costs</a:t>
            </a:r>
          </a:p>
          <a:p>
            <a:pPr>
              <a:spcAft>
                <a:spcPts val="800"/>
              </a:spcAft>
            </a:pPr>
            <a:r>
              <a:rPr sz="1700">
                <a:solidFill>
                  <a:srgbClr val="1F2937"/>
                </a:solidFill>
              </a:rPr>
              <a:t>•  Payback period (years) = initial one-time investment / net annual benefit</a:t>
            </a:r>
          </a:p>
          <a:p>
            <a:pPr>
              <a:spcAft>
                <a:spcPts val="800"/>
              </a:spcAft>
            </a:pPr>
            <a:r>
              <a:rPr sz="1700">
                <a:solidFill>
                  <a:srgbClr val="1F2937"/>
                </a:solidFill>
              </a:rPr>
              <a:t>•  ROI % over N years = (net annual benefit x N - initial investment) / initial investment x 100</a:t>
            </a:r>
          </a:p>
          <a:p>
            <a:pPr>
              <a:spcAft>
                <a:spcPts val="800"/>
              </a:spcAft>
            </a:pPr>
            <a:r>
              <a:rPr sz="1700">
                <a:solidFill>
                  <a:srgbClr val="1F2937"/>
                </a:solidFill>
              </a:rPr>
              <a:t>•  These simple formulas ignore the time value of money. For larger investments, finance teams will also want net present value (NPV) or internal rate of return (IRR), which discount future benefits; the inputs are the same.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Worked ROI example: returnable crate tracking in a warehouse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food distributor's warehouse ships goods to its distributors in returnable plastic crates. Crates go missing, dispatch is counted by hand, and distributors dispute how many crates and cartons they received.</a:t>
            </a:r>
          </a:p>
          <a:p>
            <a:pPr>
              <a:spcAft>
                <a:spcPts val="800"/>
              </a:spcAft>
            </a:pPr>
            <a:r>
              <a:rPr sz="1500">
                <a:solidFill>
                  <a:srgbClr val="1F2937"/>
                </a:solidFill>
              </a:rPr>
              <a:t>•  Example: Every figure below is an assumption for illustration , not a quote or a benchmark. Replace each one with your own measured data and current quotations.</a:t>
            </a:r>
          </a:p>
          <a:p>
            <a:pPr>
              <a:spcAft>
                <a:spcPts val="800"/>
              </a:spcAft>
            </a:pPr>
            <a:r>
              <a:rPr sz="1500">
                <a:solidFill>
                  <a:srgbClr val="1F2937"/>
                </a:solidFill>
              </a:rPr>
              <a:t>•  Assumptions</a:t>
            </a:r>
          </a:p>
          <a:p>
            <a:pPr>
              <a:spcAft>
                <a:spcPts val="800"/>
              </a:spcAft>
            </a:pPr>
            <a:r>
              <a:rPr sz="1500">
                <a:solidFill>
                  <a:srgbClr val="1F2937"/>
                </a:solidFill>
              </a:rPr>
              <a:t>•  Crate fleet: 20,000 crates; replacement cost Rs 450 per crate.</a:t>
            </a:r>
          </a:p>
          <a:p>
            <a:pPr>
              <a:spcAft>
                <a:spcPts val="800"/>
              </a:spcAft>
            </a:pPr>
            <a:r>
              <a:rPr sz="1500">
                <a:solidFill>
                  <a:srgbClr val="1F2937"/>
                </a:solidFill>
              </a:rPr>
              <a:t>•  Current loss rate: 12 percent per year (2,400 crates). Target with RFID: 4 percent (800 crates).</a:t>
            </a:r>
          </a:p>
          <a:p>
            <a:pPr>
              <a:spcAft>
                <a:spcPts val="800"/>
              </a:spcAft>
            </a:pPr>
            <a:r>
              <a:rPr sz="1500">
                <a:solidFill>
                  <a:srgbClr val="1F2937"/>
                </a:solidFill>
              </a:rPr>
              <a:t>•  Manual counting and reconciliation today: 3 staff at Rs 25,000 per month each; with RFID, 1 is needed and 2 are redeployed to other work.</a:t>
            </a:r>
          </a:p>
          <a:p>
            <a:pPr>
              <a:spcAft>
                <a:spcPts val="800"/>
              </a:spcAft>
            </a:pPr>
            <a:r>
              <a:rPr sz="1500">
                <a:solidFill>
                  <a:srgbClr val="1F2937"/>
                </a:solidFill>
              </a:rPr>
              <a:t>•  Short-shipment claims and disputes avoided: Rs 2,00,000 per year.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Worked ROI example: returnable crate tracking in a warehouse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Crate tag: rugged UHF tag at Rs 40 each, buying 22,000 including 10 percent spares.</a:t>
            </a:r>
          </a:p>
          <a:p>
            <a:pPr>
              <a:spcAft>
                <a:spcPts val="800"/>
              </a:spcAft>
            </a:pPr>
            <a:r>
              <a:rPr sz="1500">
                <a:solidFill>
                  <a:srgbClr val="1F2937"/>
                </a:solidFill>
              </a:rPr>
              <a:t>•  One-time investment (indicative)</a:t>
            </a:r>
          </a:p>
          <a:p>
            <a:pPr>
              <a:spcAft>
                <a:spcPts val="800"/>
              </a:spcAft>
            </a:pPr>
            <a:r>
              <a:rPr sz="1500">
                <a:solidFill>
                  <a:srgbClr val="1F2937"/>
                </a:solidFill>
              </a:rPr>
              <a:t>•  Crate tags - 22,000 x 40 - 8,80,000</a:t>
            </a:r>
          </a:p>
          <a:p>
            <a:pPr>
              <a:spcAft>
                <a:spcPts val="800"/>
              </a:spcAft>
            </a:pPr>
            <a:r>
              <a:rPr sz="1500">
                <a:solidFill>
                  <a:srgbClr val="1F2937"/>
                </a:solidFill>
              </a:rPr>
              <a:t>•  Tag application labour - 20,000 x 3 - 60,000</a:t>
            </a:r>
          </a:p>
          <a:p>
            <a:pPr>
              <a:spcAft>
                <a:spcPts val="800"/>
              </a:spcAft>
            </a:pPr>
            <a:r>
              <a:rPr sz="1500">
                <a:solidFill>
                  <a:srgbClr val="1F2937"/>
                </a:solidFill>
              </a:rPr>
              <a:t>•  Dock-door portals - 2 x (reader 1,80,000 + 4 antennas 60,000 + cabling, mounts, lights 60,000) - 6,00,000</a:t>
            </a:r>
          </a:p>
          <a:p>
            <a:pPr>
              <a:spcAft>
                <a:spcPts val="800"/>
              </a:spcAft>
            </a:pPr>
            <a:r>
              <a:rPr sz="1500">
                <a:solidFill>
                  <a:srgbClr val="1F2937"/>
                </a:solidFill>
              </a:rPr>
              <a:t>•  Handheld readers - 2 x 1,50,000 - 3,00,000</a:t>
            </a:r>
          </a:p>
          <a:p>
            <a:pPr>
              <a:spcAft>
                <a:spcPts val="800"/>
              </a:spcAft>
            </a:pPr>
            <a:r>
              <a:rPr sz="1500">
                <a:solidFill>
                  <a:srgbClr val="1F2937"/>
                </a:solidFill>
              </a:rPr>
              <a:t>•  Software and ERP integration - Estimate - 6,00,000</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A note on item-level tagging economics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When every item carries a consumable tag, compare the tag cost with the item's margin, not just its price. For example, a Rs 8 tag on a garment selling at Rs 1,200 with a 40 percent gross margin (Rs 480) consumes about 1.7 percent of that item's margin.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Hidden costs to include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Tag testing and samples - several tag types and placements, sometimes repeated.</a:t>
            </a:r>
          </a:p>
          <a:p>
            <a:pPr>
              <a:spcAft>
                <a:spcPts val="800"/>
              </a:spcAft>
            </a:pPr>
            <a:r>
              <a:rPr sz="1500">
                <a:solidFill>
                  <a:srgbClr val="1F2937"/>
                </a:solidFill>
              </a:rPr>
              <a:t>•  Master data cleaning - fixing duplicate or wrong item and asset records before tagging.</a:t>
            </a:r>
          </a:p>
          <a:p>
            <a:pPr>
              <a:spcAft>
                <a:spcPts val="800"/>
              </a:spcAft>
            </a:pPr>
            <a:r>
              <a:rPr sz="1500">
                <a:solidFill>
                  <a:srgbClr val="1F2937"/>
                </a:solidFill>
              </a:rPr>
              <a:t>•  Initial tagging effort - tagging existing stock or assets, often in a short window.</a:t>
            </a:r>
          </a:p>
          <a:p>
            <a:pPr>
              <a:spcAft>
                <a:spcPts val="800"/>
              </a:spcAft>
            </a:pPr>
            <a:r>
              <a:rPr sz="1500">
                <a:solidFill>
                  <a:srgbClr val="1F2937"/>
                </a:solidFill>
              </a:rPr>
              <a:t>•  Process change and parallel running - staff time while old and new processes overlap.</a:t>
            </a:r>
          </a:p>
          <a:p>
            <a:pPr>
              <a:spcAft>
                <a:spcPts val="800"/>
              </a:spcAft>
            </a:pPr>
            <a:r>
              <a:rPr sz="1500">
                <a:solidFill>
                  <a:srgbClr val="1F2937"/>
                </a:solidFill>
              </a:rPr>
              <a:t>•  Civil and electrical work - power points, network cabling, mounting structures, enclosures.</a:t>
            </a:r>
          </a:p>
          <a:p>
            <a:pPr>
              <a:spcAft>
                <a:spcPts val="800"/>
              </a:spcAft>
            </a:pPr>
            <a:r>
              <a:rPr sz="1500">
                <a:solidFill>
                  <a:srgbClr val="1F2937"/>
                </a:solidFill>
              </a:rPr>
              <a:t>•  Infrastructure changes - Wi-Fi coverage for handhelds, servers or cloud hosting.</a:t>
            </a:r>
          </a:p>
          <a:p>
            <a:pPr>
              <a:spcAft>
                <a:spcPts val="800"/>
              </a:spcAft>
            </a:pPr>
            <a:r>
              <a:rPr sz="1500">
                <a:solidFill>
                  <a:srgbClr val="1F2937"/>
                </a:solidFill>
              </a:rPr>
              <a:t>•  Exceptions handling - staff time to resolve missed or unexpected reads.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Hidden costs to include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Hardware refresh - readers and handhelds have finite life; plan for replacement over a five-year horizon.</a:t>
            </a:r>
          </a:p>
          <a:p>
            <a:pPr>
              <a:spcAft>
                <a:spcPts val="800"/>
              </a:spcAft>
            </a:pPr>
            <a:r>
              <a:rPr sz="1700">
                <a:solidFill>
                  <a:srgbClr val="1F2937"/>
                </a:solidFill>
              </a:rPr>
              <a:t>•  Internal project time - managers and IT staff spend time on the project even if no invoice is raised.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build a business case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State the problem in numbers : losses, labour hours, errors, lost sales, penalties.</a:t>
            </a:r>
          </a:p>
          <a:p>
            <a:pPr>
              <a:spcAft>
                <a:spcPts val="800"/>
              </a:spcAft>
            </a:pPr>
            <a:r>
              <a:rPr sz="1500">
                <a:solidFill>
                  <a:srgbClr val="1F2937"/>
                </a:solidFill>
              </a:rPr>
              <a:t>•  Measure the baseline for each KPI over a representative period.</a:t>
            </a:r>
          </a:p>
          <a:p>
            <a:pPr>
              <a:spcAft>
                <a:spcPts val="800"/>
              </a:spcAft>
            </a:pPr>
            <a:r>
              <a:rPr sz="1500">
                <a:solidFill>
                  <a:srgbClr val="1F2937"/>
                </a:solidFill>
              </a:rPr>
              <a:t>•  List every cost using the components above, split into one-time and recurring, with quotes where possible.</a:t>
            </a:r>
          </a:p>
          <a:p>
            <a:pPr>
              <a:spcAft>
                <a:spcPts val="800"/>
              </a:spcAft>
            </a:pPr>
            <a:r>
              <a:rPr sz="1500">
                <a:solidFill>
                  <a:srgbClr val="1F2937"/>
                </a:solidFill>
              </a:rPr>
              <a:t>•  Estimate benefits conservatively , and show which are hard savings (cash) and which are soft (time, service).</a:t>
            </a:r>
          </a:p>
          <a:p>
            <a:pPr>
              <a:spcAft>
                <a:spcPts val="800"/>
              </a:spcAft>
            </a:pPr>
            <a:r>
              <a:rPr sz="1500">
                <a:solidFill>
                  <a:srgbClr val="1F2937"/>
                </a:solidFill>
              </a:rPr>
              <a:t>•  Calculate payback and ROI with the simple formulas, and NPV if finance requires it.</a:t>
            </a:r>
          </a:p>
          <a:p>
            <a:pPr>
              <a:spcAft>
                <a:spcPts val="800"/>
              </a:spcAft>
            </a:pPr>
            <a:r>
              <a:rPr sz="1500">
                <a:solidFill>
                  <a:srgbClr val="1F2937"/>
                </a:solidFill>
              </a:rPr>
              <a:t>•  Run a sensitivity check on the two or three assumptions that matter most.</a:t>
            </a:r>
          </a:p>
          <a:p>
            <a:pPr>
              <a:spcAft>
                <a:spcPts val="800"/>
              </a:spcAft>
            </a:pPr>
            <a:r>
              <a:rPr sz="1500">
                <a:solidFill>
                  <a:srgbClr val="1F2937"/>
                </a:solidFill>
              </a:rPr>
              <a:t>•  Propose a pilot with success criteria that will validate those assumptions before full investment.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build a business case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implementation guide explains how to structure that pilot, and the chapter on advantages and disadvantages helps you present risks honestly.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Ways to reduce RFID cost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Pilot first. Spending a small amount to learn which tag, antenna layout and process works avoids buying the wrong thing in bulk.</a:t>
            </a:r>
          </a:p>
          <a:p>
            <a:pPr>
              <a:spcAft>
                <a:spcPts val="800"/>
              </a:spcAft>
            </a:pPr>
            <a:r>
              <a:rPr sz="1500">
                <a:solidFill>
                  <a:srgbClr val="1F2937"/>
                </a:solidFill>
              </a:rPr>
              <a:t>•  Choose the right tag, not the most expensive one. Select the lowest-cost tag that meets your tested performance target. A premium industrial tag on a...</a:t>
            </a:r>
          </a:p>
          <a:p>
            <a:pPr>
              <a:spcAft>
                <a:spcPts val="800"/>
              </a:spcAft>
            </a:pPr>
            <a:r>
              <a:rPr sz="1500">
                <a:solidFill>
                  <a:srgbClr val="1F2937"/>
                </a:solidFill>
              </a:rPr>
              <a:t>•  Roll out in phases. Start with the process or site with the clearest payback and let early savings fund the next phase.</a:t>
            </a:r>
          </a:p>
          <a:p>
            <a:pPr>
              <a:spcAft>
                <a:spcPts val="800"/>
              </a:spcAft>
            </a:pPr>
            <a:r>
              <a:rPr sz="1500">
                <a:solidFill>
                  <a:srgbClr val="1F2937"/>
                </a:solidFill>
              </a:rPr>
              <a:t>•  Reuse tags where possible on crates, pallets, totes, assets and textiles.</a:t>
            </a:r>
          </a:p>
          <a:p>
            <a:pPr>
              <a:spcAft>
                <a:spcPts val="800"/>
              </a:spcAft>
            </a:pPr>
            <a:r>
              <a:rPr sz="1500">
                <a:solidFill>
                  <a:srgbClr val="1F2937"/>
                </a:solidFill>
              </a:rPr>
              <a:t>•  Tag at the right level. Case or pallet tagging may deliver most of the value at a fraction of item-level cost.</a:t>
            </a:r>
          </a:p>
          <a:p>
            <a:pPr>
              <a:spcAft>
                <a:spcPts val="800"/>
              </a:spcAft>
            </a:pPr>
            <a:r>
              <a:rPr sz="1500">
                <a:solidFill>
                  <a:srgbClr val="1F2937"/>
                </a:solidFill>
              </a:rPr>
              <a:t>•  Use handhelds before fixed infrastructure where periodic counts are enough.</a:t>
            </a:r>
          </a:p>
          <a:p>
            <a:pPr>
              <a:spcAft>
                <a:spcPts val="800"/>
              </a:spcAft>
            </a:pPr>
            <a:r>
              <a:rPr sz="1500">
                <a:solidFill>
                  <a:srgbClr val="1F2937"/>
                </a:solidFill>
              </a:rPr>
              <a:t>•  Buy labels at sensible volumes with standard sizes, and consider supplier source tagging.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Ways to reduce RFID cost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Standardise on one tag specification and one reader configuration across sites.</a:t>
            </a:r>
          </a:p>
          <a:p>
            <a:pPr>
              <a:spcAft>
                <a:spcPts val="800"/>
              </a:spcAft>
            </a:pPr>
            <a:r>
              <a:rPr sz="1700">
                <a:solidFill>
                  <a:srgbClr val="1F2937"/>
                </a:solidFill>
              </a:rPr>
              <a:t>•  If you would like help estimating costs and benefits for your own operation, our RFID consulting team can prepare an independent business case.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Cost &amp; ROI</dc:title>
  <dc:subject>www.indianrfid.com/rfid-academy/rfid-cost-roi</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