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20624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914400"/>
            <a:ext cx="10881360" cy="2194560"/>
          </a:xfrm>
          <a:prstGeom prst="rect">
            <a:avLst/>
          </a:prstGeom>
          <a:noFill/>
        </p:spPr>
        <p:txBody>
          <a:bodyPr wrap="square">
            <a:spAutoFit/>
          </a:bodyPr>
          <a:lstStyle/>
          <a:p>
            <a:r>
              <a:rPr sz="3800" b="1">
                <a:solidFill>
                  <a:srgbClr val="FFFFFF"/>
                </a:solidFill>
              </a:rPr>
              <a:t>RFID Antennas &amp; Inlays</a:t>
            </a:r>
          </a:p>
          <a:p>
            <a:r>
              <a:rPr sz="1800">
                <a:solidFill>
                  <a:srgbClr val="FDE68A"/>
                </a:solidFill>
              </a:rPr>
              <a:t>Antennas do most of the work in an RFID system: the tag antenna captures energy and sends data back, and the reader antenna shapes where tags can be read. This chapter explains tag antenna design, inlay types, reader antenna...</a:t>
            </a:r>
          </a:p>
        </p:txBody>
      </p:sp>
      <p:sp>
        <p:nvSpPr>
          <p:cNvPr id="4" name="TextBox 3"/>
          <p:cNvSpPr txBox="1"/>
          <p:nvPr/>
        </p:nvSpPr>
        <p:spPr>
          <a:xfrm>
            <a:off x="640080" y="4434840"/>
            <a:ext cx="10881360" cy="1005840"/>
          </a:xfrm>
          <a:prstGeom prst="rect">
            <a:avLst/>
          </a:prstGeom>
          <a:noFill/>
        </p:spPr>
        <p:txBody>
          <a:bodyPr wrap="square">
            <a:spAutoFit/>
          </a:bodyPr>
          <a:lstStyle/>
          <a:p>
            <a:r>
              <a:rPr sz="2000" b="1">
                <a:solidFill>
                  <a:srgbClr val="4C1D95"/>
                </a:solidFill>
              </a:rPr>
              <a:t>Indian RFID - Mindware, New Delhi  |  From consultation to implementation</a:t>
            </a:r>
          </a:p>
          <a:p>
            <a:r>
              <a:rPr sz="1400">
                <a:solidFill>
                  <a:srgbClr val="555E6B"/>
                </a:solidFill>
              </a:rPr>
              <a:t>www.indianrfid.com/rfid-academy/rfid-antennas-inlays   |   +91-9717122688   |   gm@indianbarcode.com</a:t>
            </a:r>
          </a:p>
        </p:txBody>
      </p:sp>
      <p:pic>
        <p:nvPicPr>
          <p:cNvPr id="5" name="Picture 4" descr="mindware-logo.png"/>
          <p:cNvPicPr>
            <a:picLocks noChangeAspect="1"/>
          </p:cNvPicPr>
          <p:nvPr/>
        </p:nvPicPr>
        <p:blipFill>
          <a:blip r:embed="rId2"/>
          <a:stretch>
            <a:fillRect/>
          </a:stretch>
        </p:blipFill>
        <p:spPr>
          <a:xfrm>
            <a:off x="8899855" y="5486400"/>
            <a:ext cx="2743200" cy="797242"/>
          </a:xfrm>
          <a:prstGeom prst="rect">
            <a:avLst/>
          </a:prstGeom>
        </p:spPr>
      </p:pic>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Why antennas matter so much</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In a passive RFID system, the tag has no battery. Every bit of energy that wakes the chip must be captured by the tag antenna , and every reply must travel back through it.</a:t>
            </a:r>
          </a:p>
          <a:p>
            <a:pPr>
              <a:spcAft>
                <a:spcPts val="800"/>
              </a:spcAft>
            </a:pPr>
            <a:r>
              <a:rPr sz="1700">
                <a:solidFill>
                  <a:srgbClr val="1F2937"/>
                </a:solidFill>
              </a:rPr>
              <a:t>•  This chapter covers both sides: the antenna inside the tag (and the inlay it is built on), and the antennas connected to readers. For how they fit into the whole system, see Components of an RFID System .</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Tag antenna design basics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6766560" cy="4937760"/>
          </a:xfrm>
          <a:prstGeom prst="rect">
            <a:avLst/>
          </a:prstGeom>
          <a:noFill/>
        </p:spPr>
        <p:txBody>
          <a:bodyPr wrap="square">
            <a:spAutoFit/>
          </a:bodyPr>
          <a:lstStyle/>
          <a:p>
            <a:pPr>
              <a:spcAft>
                <a:spcPts val="800"/>
              </a:spcAft>
            </a:pPr>
            <a:r>
              <a:rPr sz="1500">
                <a:solidFill>
                  <a:srgbClr val="1F2937"/>
                </a:solidFill>
              </a:rPr>
              <a:t>•  The type of tag antenna depends on the frequency band and how the tag couples to the reader.</a:t>
            </a:r>
          </a:p>
          <a:p>
            <a:pPr>
              <a:spcAft>
                <a:spcPts val="800"/>
              </a:spcAft>
            </a:pPr>
            <a:r>
              <a:rPr sz="1500">
                <a:solidFill>
                  <a:srgbClr val="1F2937"/>
                </a:solidFill>
              </a:rPr>
              <a:t>•  Coils for LF and HF</a:t>
            </a:r>
          </a:p>
          <a:p>
            <a:pPr>
              <a:spcAft>
                <a:spcPts val="800"/>
              </a:spcAft>
            </a:pPr>
            <a:r>
              <a:rPr sz="1500">
                <a:solidFill>
                  <a:srgbClr val="1F2937"/>
                </a:solidFill>
              </a:rPr>
              <a:t>•  LF (125-134 kHz) and HF (13.56 MHz) tags work in the reader's near field by inductive (magnetic) coupling, much like a transformer. Their antennas are coils - copper wire windings in LF glass tags and key fobs, or etched or printed spiral loops in HF cards...</a:t>
            </a:r>
          </a:p>
          <a:p>
            <a:pPr>
              <a:spcAft>
                <a:spcPts val="800"/>
              </a:spcAft>
            </a:pPr>
            <a:r>
              <a:rPr sz="1500">
                <a:solidFill>
                  <a:srgbClr val="1F2937"/>
                </a:solidFill>
              </a:rPr>
              <a:t>•  Dipoles and meanders for UHF</a:t>
            </a:r>
          </a:p>
          <a:p>
            <a:pPr>
              <a:spcAft>
                <a:spcPts val="800"/>
              </a:spcAft>
            </a:pPr>
            <a:r>
              <a:rPr sz="1500">
                <a:solidFill>
                  <a:srgbClr val="1F2937"/>
                </a:solidFill>
              </a:rPr>
              <a:t>•  UHF tags (860-960 MHz) mostly work in the reader's far field , capturing propagating radio waves. Their antennas are based on the dipole .</a:t>
            </a:r>
          </a:p>
          <a:p>
            <a:pPr>
              <a:spcAft>
                <a:spcPts val="800"/>
              </a:spcAft>
            </a:pPr>
            <a:r>
              <a:rPr sz="1500">
                <a:solidFill>
                  <a:srgbClr val="1F2937"/>
                </a:solidFill>
              </a:rPr>
              <a:t>•  Near-field loops for UHF</a:t>
            </a:r>
          </a:p>
          <a:p>
            <a:pPr>
              <a:spcAft>
                <a:spcPts val="800"/>
              </a:spcAft>
            </a:pPr>
            <a:r>
              <a:rPr sz="1500">
                <a:solidFill>
                  <a:srgbClr val="1F2937"/>
                </a:solidFill>
              </a:rPr>
              <a:t>•  Some small UHF tags use a loop antenna designed to couple magnetically to a near-field reader antenna at very short range. These are used for item-level tagging in confined spaces, such as pharmaceutical vials, or where reading must be restricted to a few...</a:t>
            </a:r>
          </a:p>
        </p:txBody>
      </p:sp>
      <p:pic>
        <p:nvPicPr>
          <p:cNvPr id="6" name="Picture 5" descr="111594386846RFID-Tags.jpg"/>
          <p:cNvPicPr>
            <a:picLocks noChangeAspect="1"/>
          </p:cNvPicPr>
          <p:nvPr/>
        </p:nvPicPr>
        <p:blipFill>
          <a:blip r:embed="rId3"/>
          <a:stretch>
            <a:fillRect/>
          </a:stretch>
        </p:blipFill>
        <p:spPr>
          <a:xfrm>
            <a:off x="7619695" y="1280160"/>
            <a:ext cx="4206240" cy="4206240"/>
          </a:xfrm>
          <a:prstGeom prst="rect">
            <a:avLst/>
          </a:prstGeom>
        </p:spPr>
      </p:pic>
      <p:sp>
        <p:nvSpPr>
          <p:cNvPr id="7" name="TextBox 6"/>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Tag antenna design basics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Matching and size</a:t>
            </a:r>
          </a:p>
          <a:p>
            <a:pPr>
              <a:spcAft>
                <a:spcPts val="800"/>
              </a:spcAft>
            </a:pPr>
            <a:r>
              <a:rPr sz="1700">
                <a:solidFill>
                  <a:srgbClr val="1F2937"/>
                </a:solidFill>
              </a:rPr>
              <a:t>•  A UHF chip's input impedance is complex (mainly capacitive), so the antenna is designed with the conjugate (inductive) impedance to transfer maximum power. This is why antennas are designed around specific chips.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Tuning and detuning near metal, liquids and people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A tag antenna is tuned to resonate at a target frequency in a particular environment. Put it on a different material and the resonance shifts.</a:t>
            </a:r>
          </a:p>
          <a:p>
            <a:pPr>
              <a:spcAft>
                <a:spcPts val="800"/>
              </a:spcAft>
            </a:pPr>
            <a:r>
              <a:rPr sz="1500">
                <a:solidFill>
                  <a:srgbClr val="1F2937"/>
                </a:solidFill>
              </a:rPr>
              <a:t>•  Plastics, cardboard, glass and wood have a dielectric effect that lowers the resonant frequency slightly. Tags are often tuned to allow for typical...</a:t>
            </a:r>
          </a:p>
          <a:p>
            <a:pPr>
              <a:spcAft>
                <a:spcPts val="800"/>
              </a:spcAft>
            </a:pPr>
            <a:r>
              <a:rPr sz="1500">
                <a:solidFill>
                  <a:srgbClr val="1F2937"/>
                </a:solidFill>
              </a:rPr>
              <a:t>•  Liquids and water-rich materials (drinks, food, human bodies) absorb UHF energy and strongly detune antennas. HF and LF are much less affected.</a:t>
            </a:r>
          </a:p>
          <a:p>
            <a:pPr>
              <a:spcAft>
                <a:spcPts val="800"/>
              </a:spcAft>
            </a:pPr>
            <a:r>
              <a:rPr sz="1500">
                <a:solidFill>
                  <a:srgbClr val="1F2937"/>
                </a:solidFill>
              </a:rPr>
              <a:t>•  Metal reflects radio waves and effectively short-circuits the electric field at its surface, so a standard UHF label laid flat on metal will usually...</a:t>
            </a:r>
          </a:p>
          <a:p>
            <a:pPr>
              <a:spcAft>
                <a:spcPts val="800"/>
              </a:spcAft>
            </a:pPr>
            <a:r>
              <a:rPr sz="1500">
                <a:solidFill>
                  <a:srgbClr val="1F2937"/>
                </a:solidFill>
              </a:rPr>
              <a:t>•  Solutions include on-metal tags , which either use a foam or plastic spacer to lift the antenna off the surface or use antenna designs (such as patch-type structures) that treat the metal as a ground plane. Some chips also include self-tuning circuits that...</a:t>
            </a:r>
          </a:p>
          <a:p>
            <a:pPr>
              <a:spcAft>
                <a:spcPts val="800"/>
              </a:spcAft>
            </a:pPr>
            <a:r>
              <a:rPr sz="1500">
                <a:solidFill>
                  <a:srgbClr val="1F2937"/>
                </a:solidFill>
              </a:rPr>
              <a:t>•  Watch out: Datasheet read ranges are usually measured in free space or on a reference material. On your product, range may be much shorter.</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Inlays: dry, wet and paper face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An inlay is the core of most labels: a chip bonded to an aluminium (sometimes copper or printed silver) antenna on a thin PET film. Converters turn inlays into finished products in several forms:</a:t>
            </a:r>
          </a:p>
          <a:p>
            <a:pPr>
              <a:spcAft>
                <a:spcPts val="800"/>
              </a:spcAft>
            </a:pPr>
            <a:r>
              <a:rPr sz="1700">
                <a:solidFill>
                  <a:srgbClr val="1F2937"/>
                </a:solidFill>
              </a:rPr>
              <a:t>•  Dry inlay: chip and antenna on film with no adhesive. Used when the inlay will be laminated or embedded, for example in cards, tickets, books...</a:t>
            </a:r>
          </a:p>
          <a:p>
            <a:pPr>
              <a:spcAft>
                <a:spcPts val="800"/>
              </a:spcAft>
            </a:pPr>
            <a:r>
              <a:rPr sz="1700">
                <a:solidFill>
                  <a:srgbClr val="1F2937"/>
                </a:solidFill>
              </a:rPr>
              <a:t>•  Wet inlay: a dry inlay with pressure-sensitive adhesive on one side, supplied on a release liner. It can be applied directly but has no printable...</a:t>
            </a:r>
          </a:p>
        </p:txBody>
      </p:sp>
      <p:pic>
        <p:nvPicPr>
          <p:cNvPr id="6" name="Picture 5" descr="svg-56fdc5d7784b.png"/>
          <p:cNvPicPr>
            <a:picLocks noChangeAspect="1"/>
          </p:cNvPicPr>
          <p:nvPr/>
        </p:nvPicPr>
        <p:blipFill>
          <a:blip r:embed="rId3"/>
          <a:stretch>
            <a:fillRect/>
          </a:stretch>
        </p:blipFill>
        <p:spPr>
          <a:xfrm>
            <a:off x="457200" y="2295144"/>
            <a:ext cx="11277295" cy="3737617"/>
          </a:xfrm>
          <a:prstGeom prst="rect">
            <a:avLst/>
          </a:prstGeom>
        </p:spPr>
      </p:pic>
      <p:sp>
        <p:nvSpPr>
          <p:cNvPr id="7" name="TextBox 6"/>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Reader antennas: polarisation, gain and beamwidth</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Circular vs linear polarisation</a:t>
            </a:r>
          </a:p>
          <a:p>
            <a:pPr>
              <a:spcAft>
                <a:spcPts val="800"/>
              </a:spcAft>
            </a:pPr>
            <a:r>
              <a:rPr sz="1500">
                <a:solidFill>
                  <a:srgbClr val="1F2937"/>
                </a:solidFill>
              </a:rPr>
              <a:t>•  Polarisation describes the orientation of the radio wave's electric field. Most UHF tag antennas are linearly polarised dipoles: they respond best when aligned with the field.</a:t>
            </a:r>
          </a:p>
          <a:p>
            <a:pPr>
              <a:spcAft>
                <a:spcPts val="800"/>
              </a:spcAft>
            </a:pPr>
            <a:r>
              <a:rPr sz="1500">
                <a:solidFill>
                  <a:srgbClr val="1F2937"/>
                </a:solidFill>
              </a:rPr>
              <a:t>•  A linear polarised reader antenna radiates a field in one plane. A tag aligned with that plane gets maximum energy; a tag rotated 90 degrees gets...</a:t>
            </a:r>
          </a:p>
          <a:p>
            <a:pPr>
              <a:spcAft>
                <a:spcPts val="800"/>
              </a:spcAft>
            </a:pPr>
            <a:r>
              <a:rPr sz="1500">
                <a:solidFill>
                  <a:srgbClr val="1F2937"/>
                </a:solidFill>
              </a:rPr>
              <a:t>•  A circular polarised antenna rotates the field as it propagates, so a linear tag receives energy in any rotation around the antenna axis. The...</a:t>
            </a:r>
          </a:p>
          <a:p>
            <a:pPr>
              <a:spcAft>
                <a:spcPts val="800"/>
              </a:spcAft>
            </a:pPr>
            <a:r>
              <a:rPr sz="1500">
                <a:solidFill>
                  <a:srgbClr val="1F2937"/>
                </a:solidFill>
              </a:rPr>
              <a:t>•  Use circular antennas where tag orientation varies - dock doors, conveyors, retail exits. Use linear antennas where tags are always oriented the same way - tags on a conveyor in a fixed position, vehicle windshields, shelves with consistently placed items.</a:t>
            </a:r>
          </a:p>
          <a:p>
            <a:pPr>
              <a:spcAft>
                <a:spcPts val="800"/>
              </a:spcAft>
            </a:pPr>
            <a:r>
              <a:rPr sz="1500">
                <a:solidFill>
                  <a:srgbClr val="1F2937"/>
                </a:solidFill>
              </a:rPr>
              <a:t>•  Gain</a:t>
            </a:r>
          </a:p>
          <a:p>
            <a:pPr>
              <a:spcAft>
                <a:spcPts val="800"/>
              </a:spcAft>
            </a:pPr>
            <a:r>
              <a:rPr sz="1500">
                <a:solidFill>
                  <a:srgbClr val="1F2937"/>
                </a:solidFill>
              </a:rPr>
              <a:t>•  Gain measures how strongly the antenna focuses energy in its main direction compared with a reference. Linear antenna gain is quoted in dBi (relative to an isotropic radiator); circular antenna gain is often quoted in dBic .</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Reader antennas: polarisation, gain and beamwidth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Beamwidth</a:t>
            </a:r>
          </a:p>
          <a:p>
            <a:pPr>
              <a:spcAft>
                <a:spcPts val="800"/>
              </a:spcAft>
            </a:pPr>
            <a:r>
              <a:rPr sz="1700">
                <a:solidFill>
                  <a:srgbClr val="1F2937"/>
                </a:solidFill>
              </a:rPr>
              <a:t>•  Beamwidth (usually the -3 dB beamwidth) is the angle over which the antenna delivers at least half its peak power. Higher gain means narrower beamwidth.</a:t>
            </a:r>
          </a:p>
          <a:p>
            <a:pPr>
              <a:spcAft>
                <a:spcPts val="800"/>
              </a:spcAft>
            </a:pPr>
            <a:r>
              <a:rPr sz="1700">
                <a:solidFill>
                  <a:srgbClr val="1F2937"/>
                </a:solidFill>
              </a:rPr>
              <a:t>•  Regulatory power limits</a:t>
            </a:r>
          </a:p>
          <a:p>
            <a:pPr>
              <a:spcAft>
                <a:spcPts val="800"/>
              </a:spcAft>
            </a:pPr>
            <a:r>
              <a:rPr sz="1700">
                <a:solidFill>
                  <a:srgbClr val="1F2937"/>
                </a:solidFill>
              </a:rPr>
              <a:t>•  Regulations limit radiated power, not just reader output. India's de-licensed 865-867 MHz band (governed by WPC notifications) allows up to 4 W EIRP (1 W transmitter power); Europe's ETSI rules allow 2 W ERP in a similar band; the USA FCC rules allow 4 W EIRP...</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Near-field and far-field antennas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Around any antenna there is a near-field region, dominated by magnetic and electric fields stored close to the antenna, and a far-field region, where a propagating wave has formed. At UHF the boundary is only a few centimetres to a few tens of centimetres...</a:t>
            </a:r>
          </a:p>
          <a:p>
            <a:pPr>
              <a:spcAft>
                <a:spcPts val="800"/>
              </a:spcAft>
            </a:pPr>
            <a:r>
              <a:rPr sz="1500">
                <a:solidFill>
                  <a:srgbClr val="1F2937"/>
                </a:solidFill>
              </a:rPr>
              <a:t>•  Far-field antennas (standard panels) are for reading at a distance: dock doors, ceilings, vehicle lanes, warehouse portals.</a:t>
            </a:r>
          </a:p>
          <a:p>
            <a:pPr>
              <a:spcAft>
                <a:spcPts val="800"/>
              </a:spcAft>
            </a:pPr>
            <a:r>
              <a:rPr sz="1500">
                <a:solidFill>
                  <a:srgbClr val="1F2937"/>
                </a:solidFill>
              </a:rPr>
              <a:t>•  Near-field antennas create a strong, contained field just above their surface. They are used in smart shelves, point-of-sale pads, desktop encoders...</a:t>
            </a:r>
          </a:p>
          <a:p>
            <a:pPr>
              <a:spcAft>
                <a:spcPts val="800"/>
              </a:spcAft>
            </a:pPr>
            <a:r>
              <a:rPr sz="1500">
                <a:solidFill>
                  <a:srgbClr val="1F2937"/>
                </a:solidFill>
              </a:rPr>
              <a:t>•  Common antenna formats</a:t>
            </a:r>
          </a:p>
          <a:p>
            <a:pPr>
              <a:spcAft>
                <a:spcPts val="800"/>
              </a:spcAft>
            </a:pPr>
            <a:r>
              <a:rPr sz="1500">
                <a:solidFill>
                  <a:srgbClr val="1F2937"/>
                </a:solidFill>
              </a:rPr>
              <a:t>•  Portal / panel antenna - Dock doors, gates, conveyor tunnels - Usually circular, mid-to-high gain, mounted in pairs or more</a:t>
            </a:r>
          </a:p>
          <a:p>
            <a:pPr>
              <a:spcAft>
                <a:spcPts val="800"/>
              </a:spcAft>
            </a:pPr>
            <a:r>
              <a:rPr sz="1500">
                <a:solidFill>
                  <a:srgbClr val="1F2937"/>
                </a:solidFill>
              </a:rPr>
              <a:t>•  Ceiling antenna - Retail floors, overhead zones - Low-profile, often wide beam; sometimes steerable array systems</a:t>
            </a:r>
          </a:p>
          <a:p>
            <a:pPr>
              <a:spcAft>
                <a:spcPts val="800"/>
              </a:spcAft>
            </a:pPr>
            <a:r>
              <a:rPr sz="1500">
                <a:solidFill>
                  <a:srgbClr val="1F2937"/>
                </a:solidFill>
              </a:rPr>
              <a:t>•  Shelf / mat antenna - Smart shelves, cabinets, counters - Low power, near-field or short-range far-field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Near-field and far-field antennas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Long-range directional - Vehicle access, yards - High gain, narrow beam, often linear</a:t>
            </a:r>
          </a:p>
          <a:p>
            <a:pPr>
              <a:spcAft>
                <a:spcPts val="800"/>
              </a:spcAft>
            </a:pPr>
            <a:r>
              <a:rPr sz="1700">
                <a:solidFill>
                  <a:srgbClr val="1F2937"/>
                </a:solidFill>
              </a:rPr>
              <a:t>•  Embedded / module antenna - Handhelds, desktop readers, kiosks - Integrated in the device housing</a:t>
            </a:r>
          </a:p>
          <a:p>
            <a:pPr>
              <a:spcAft>
                <a:spcPts val="800"/>
              </a:spcAft>
            </a:pPr>
            <a:r>
              <a:rPr sz="1700">
                <a:solidFill>
                  <a:srgbClr val="1F2937"/>
                </a:solidFill>
              </a:rPr>
              <a:t>•  Browse the formats we supply on our RFID antennas page.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Cables, connectors and loss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Every connector and metre of coaxial cable between the reader and antenna loses some power - in both directions, since the tag's weak reply returns through the same cable. Loss is cumulative in dB, and each 3 dB of loss halves the power reaching the antenna.</a:t>
            </a:r>
          </a:p>
          <a:p>
            <a:pPr>
              <a:spcAft>
                <a:spcPts val="800"/>
              </a:spcAft>
            </a:pPr>
            <a:r>
              <a:rPr sz="1500">
                <a:solidFill>
                  <a:srgbClr val="1F2937"/>
                </a:solidFill>
              </a:rPr>
              <a:t>•  Cable type matters. Thin, flexible cables lose much more per metre at UHF than thicker low-loss cables. As a rough guide, thin cables can lose around...</a:t>
            </a:r>
          </a:p>
          <a:p>
            <a:pPr>
              <a:spcAft>
                <a:spcPts val="800"/>
              </a:spcAft>
            </a:pPr>
            <a:r>
              <a:rPr sz="1500">
                <a:solidFill>
                  <a:srgbClr val="1F2937"/>
                </a:solidFill>
              </a:rPr>
              <a:t>•  Keep runs short. Mount the reader close to its antennas rather than running long cables back to a rack.</a:t>
            </a:r>
          </a:p>
          <a:p>
            <a:pPr>
              <a:spcAft>
                <a:spcPts val="800"/>
              </a:spcAft>
            </a:pPr>
            <a:r>
              <a:rPr sz="1500">
                <a:solidFill>
                  <a:srgbClr val="1F2937"/>
                </a:solidFill>
              </a:rPr>
              <a:t>•  Connectors: readers commonly use reverse-polarity TNC (RP-TNC) or SMA connectors; antennas often use N-type, TNC or SMA. Use the right cable ends...</a:t>
            </a:r>
          </a:p>
          <a:p>
            <a:pPr>
              <a:spcAft>
                <a:spcPts val="800"/>
              </a:spcAft>
            </a:pPr>
            <a:r>
              <a:rPr sz="1500">
                <a:solidFill>
                  <a:srgbClr val="1F2937"/>
                </a:solidFill>
              </a:rPr>
              <a:t>•  Weatherproof outdoor joints and avoid sharp bends or crushing, which damage cable and raise loss.</a:t>
            </a:r>
          </a:p>
          <a:p>
            <a:pPr>
              <a:spcAft>
                <a:spcPts val="800"/>
              </a:spcAft>
            </a:pPr>
            <a:r>
              <a:rPr sz="1500">
                <a:solidFill>
                  <a:srgbClr val="1F2937"/>
                </a:solidFill>
              </a:rPr>
              <a:t>•  Example: A reader set to 30 dBm feeds an antenna through 10 m of thin cable losing 0.4 dB per metre. That is 4 dB lost before the antenna and 4 dB again on the tag's return path.</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Antenna placement tips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Face the antenna toward where tags will be , not toward where you hope they will be. Consider the height of tags on cartons and people.</a:t>
            </a:r>
          </a:p>
          <a:p>
            <a:pPr>
              <a:spcAft>
                <a:spcPts val="800"/>
              </a:spcAft>
            </a:pPr>
            <a:r>
              <a:rPr sz="1500">
                <a:solidFill>
                  <a:srgbClr val="1F2937"/>
                </a:solidFill>
              </a:rPr>
              <a:t>•  Use multiple antennas for portals - typically two to four per dock door, on both sides or above - so tags facing any direction are covered.</a:t>
            </a:r>
          </a:p>
          <a:p>
            <a:pPr>
              <a:spcAft>
                <a:spcPts val="800"/>
              </a:spcAft>
            </a:pPr>
            <a:r>
              <a:rPr sz="1500">
                <a:solidFill>
                  <a:srgbClr val="1F2937"/>
                </a:solidFill>
              </a:rPr>
              <a:t>•  Keep antennas away from large metal objects directly in front of them, and be aware that metal racks and doors cause reflections that extend or...</a:t>
            </a:r>
          </a:p>
          <a:p>
            <a:pPr>
              <a:spcAft>
                <a:spcPts val="800"/>
              </a:spcAft>
            </a:pPr>
            <a:r>
              <a:rPr sz="1500">
                <a:solidFill>
                  <a:srgbClr val="1F2937"/>
                </a:solidFill>
              </a:rPr>
              <a:t>•  Separate neighbouring read zones by distance, angle, lower power or RF-absorbing material to prevent stray reads from the next door or lane.</a:t>
            </a:r>
          </a:p>
          <a:p>
            <a:pPr>
              <a:spcAft>
                <a:spcPts val="800"/>
              </a:spcAft>
            </a:pPr>
            <a:r>
              <a:rPr sz="1500">
                <a:solidFill>
                  <a:srgbClr val="1F2937"/>
                </a:solidFill>
              </a:rPr>
              <a:t>•  Mount rigidly. Antennas that move or vibrate create unpredictable zones.</a:t>
            </a:r>
          </a:p>
          <a:p>
            <a:pPr>
              <a:spcAft>
                <a:spcPts val="800"/>
              </a:spcAft>
            </a:pPr>
            <a:r>
              <a:rPr sz="1500">
                <a:solidFill>
                  <a:srgbClr val="1F2937"/>
                </a:solidFill>
              </a:rPr>
              <a:t>•  Test with real tagged items at the actual speeds and orientations, and adjust power and angle before fixing the installation. Our site survey chapter...</a:t>
            </a:r>
          </a:p>
          <a:p>
            <a:pPr>
              <a:spcAft>
                <a:spcPts val="800"/>
              </a:spcAft>
            </a:pPr>
            <a:r>
              <a:rPr sz="1500">
                <a:solidFill>
                  <a:srgbClr val="1F2937"/>
                </a:solidFill>
              </a:rPr>
              <a:t>•  Antennas work together with readers - the next chapter, RFID Readers Explained , covers the electronics that drive them.</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Indian RFID - Mindware: from consultation to implementation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Rounded Rectangle 4"/>
          <p:cNvSpPr/>
          <p:nvPr/>
        </p:nvSpPr>
        <p:spPr>
          <a:xfrm>
            <a:off x="4572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1
Consultation</a:t>
            </a:r>
          </a:p>
        </p:txBody>
      </p:sp>
      <p:sp>
        <p:nvSpPr>
          <p:cNvPr id="6" name="Rounded Rectangle 5"/>
          <p:cNvSpPr/>
          <p:nvPr/>
        </p:nvSpPr>
        <p:spPr>
          <a:xfrm>
            <a:off x="21031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2
Site survey</a:t>
            </a:r>
          </a:p>
        </p:txBody>
      </p:sp>
      <p:sp>
        <p:nvSpPr>
          <p:cNvPr id="7" name="Rounded Rectangle 6"/>
          <p:cNvSpPr/>
          <p:nvPr/>
        </p:nvSpPr>
        <p:spPr>
          <a:xfrm>
            <a:off x="374904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3
Pilot</a:t>
            </a:r>
          </a:p>
        </p:txBody>
      </p:sp>
      <p:sp>
        <p:nvSpPr>
          <p:cNvPr id="8" name="Rounded Rectangle 7"/>
          <p:cNvSpPr/>
          <p:nvPr/>
        </p:nvSpPr>
        <p:spPr>
          <a:xfrm>
            <a:off x="539496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4
Supply</a:t>
            </a:r>
          </a:p>
        </p:txBody>
      </p:sp>
      <p:sp>
        <p:nvSpPr>
          <p:cNvPr id="9" name="Rounded Rectangle 8"/>
          <p:cNvSpPr/>
          <p:nvPr/>
        </p:nvSpPr>
        <p:spPr>
          <a:xfrm>
            <a:off x="704088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5
Encoding &amp; software</a:t>
            </a:r>
          </a:p>
        </p:txBody>
      </p:sp>
      <p:sp>
        <p:nvSpPr>
          <p:cNvPr id="10" name="Rounded Rectangle 9"/>
          <p:cNvSpPr/>
          <p:nvPr/>
        </p:nvSpPr>
        <p:spPr>
          <a:xfrm>
            <a:off x="86868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6
Installation &amp; training</a:t>
            </a:r>
          </a:p>
        </p:txBody>
      </p:sp>
      <p:sp>
        <p:nvSpPr>
          <p:cNvPr id="11" name="Rounded Rectangle 10"/>
          <p:cNvSpPr/>
          <p:nvPr/>
        </p:nvSpPr>
        <p:spPr>
          <a:xfrm>
            <a:off x="103327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7
Support &amp; AMC</a:t>
            </a:r>
          </a:p>
        </p:txBody>
      </p:sp>
      <p:sp>
        <p:nvSpPr>
          <p:cNvPr id="12" name="TextBox 11"/>
          <p:cNvSpPr txBox="1"/>
          <p:nvPr/>
        </p:nvSpPr>
        <p:spPr>
          <a:xfrm>
            <a:off x="457200" y="3108960"/>
            <a:ext cx="11247120" cy="2560320"/>
          </a:xfrm>
          <a:prstGeom prst="rect">
            <a:avLst/>
          </a:prstGeom>
          <a:noFill/>
        </p:spPr>
        <p:txBody>
          <a:bodyPr wrap="square">
            <a:spAutoFit/>
          </a:bodyPr>
          <a:lstStyle/>
          <a:p>
            <a:pPr>
              <a:spcAft>
                <a:spcPts val="1000"/>
              </a:spcAft>
            </a:pPr>
            <a:r>
              <a:rPr sz="1800" b="0">
                <a:solidFill>
                  <a:srgbClr val="1F2937"/>
                </a:solidFill>
              </a:rPr>
              <a:t>Mindware (New Delhi, since 1997) and its RFID division Indian RFID take your project from the first conversation to a working system - and support it after go-live.</a:t>
            </a:r>
          </a:p>
          <a:p>
            <a:pPr>
              <a:spcAft>
                <a:spcPts val="1000"/>
              </a:spcAft>
            </a:pPr>
            <a:r>
              <a:rPr sz="1600" b="1">
                <a:solidFill>
                  <a:srgbClr val="1F2937"/>
                </a:solidFill>
              </a:rPr>
              <a:t>Phone / WhatsApp: +91-9717122688    Email: gm@indianbarcode.com</a:t>
            </a:r>
          </a:p>
          <a:p>
            <a:pPr>
              <a:spcAft>
                <a:spcPts val="1000"/>
              </a:spcAft>
            </a:pPr>
            <a:r>
              <a:rPr sz="1600" b="0">
                <a:solidFill>
                  <a:srgbClr val="1F2937"/>
                </a:solidFill>
              </a:rPr>
              <a:t>S-4, Pankaj Plaza, Pocket-7, Plot-7, Dwarka Sector-12, New Delhi - 110078</a:t>
            </a:r>
          </a:p>
          <a:p>
            <a:pPr>
              <a:spcAft>
                <a:spcPts val="1000"/>
              </a:spcAft>
            </a:pPr>
            <a:r>
              <a:rPr sz="1600" b="0">
                <a:solidFill>
                  <a:srgbClr val="1F2937"/>
                </a:solidFill>
              </a:rPr>
              <a:t>www.indianrfid.com  |  Free guides: www.indianrfid.com/whitepapers</a:t>
            </a:r>
          </a:p>
        </p:txBody>
      </p:sp>
      <p:sp>
        <p:nvSpPr>
          <p:cNvPr id="13" name="TextBox 12"/>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RFID Antennas &amp; Inlays</dc:title>
  <dc:subject>www.indianrfid.com/rfid-academy/rfid-antennas-inlays</dc:subject>
  <dc:creator>Mindware - Indian RFID</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