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for Laundry &amp; Linen: Step-by-Step Implementation</a:t>
            </a:r>
          </a:p>
          <a:p>
            <a:r>
              <a:rPr sz="1800">
                <a:solidFill>
                  <a:srgbClr val="FDE68A"/>
                </a:solidFill>
              </a:rPr>
              <a:t>Hotels, hospitals and commercial laundries handle thousands of linen pieces that are hard to count and easy to lose. This chapter is a step-by-step plan for tagging linen with wash-proof UHF tags, counting whole bags and carts...</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www.indianrfid.com/rfid-academy/laundry-rfid-step-by-step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Why RFID for laundry and linen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Linen moves in a loop: from rooms, wards or restaurants to the laundry, through washing, drying and ironing, and back again - sometimes several times a week. Along the way it is counted by hand, often wet and soiled, by staff under time pressure.</a:t>
            </a:r>
          </a:p>
          <a:p>
            <a:pPr>
              <a:spcAft>
                <a:spcPts val="800"/>
              </a:spcAft>
            </a:pPr>
            <a:r>
              <a:rPr sz="1500">
                <a:solidFill>
                  <a:srgbClr val="1F2937"/>
                </a:solidFill>
              </a:rPr>
              <a:t>•  Lost linen: pieces disappear between the client and the laundry, are taken by guests, or are sent to the wrong client, and nobody can prove where.</a:t>
            </a:r>
          </a:p>
          <a:p>
            <a:pPr>
              <a:spcAft>
                <a:spcPts val="800"/>
              </a:spcAft>
            </a:pPr>
            <a:r>
              <a:rPr sz="1500">
                <a:solidFill>
                  <a:srgbClr val="1F2937"/>
                </a:solidFill>
              </a:rPr>
              <a:t>•  Slow, unhygienic counting: counting soiled hospital linen by hand is unpleasant and carries infection risk.</a:t>
            </a:r>
          </a:p>
          <a:p>
            <a:pPr>
              <a:spcAft>
                <a:spcPts val="800"/>
              </a:spcAft>
            </a:pPr>
            <a:r>
              <a:rPr sz="1500">
                <a:solidFill>
                  <a:srgbClr val="1F2937"/>
                </a:solidFill>
              </a:rPr>
              <a:t>•  Disputes: hotel and laundry each have a different count, and the bill is argued every month.</a:t>
            </a:r>
          </a:p>
          <a:p>
            <a:pPr>
              <a:spcAft>
                <a:spcPts val="800"/>
              </a:spcAft>
            </a:pPr>
            <a:r>
              <a:rPr sz="1500">
                <a:solidFill>
                  <a:srgbClr val="1F2937"/>
                </a:solidFill>
              </a:rPr>
              <a:t>•  Unknown life: no one knows how many times a sheet has been washed, so replacement is guesswork.</a:t>
            </a:r>
          </a:p>
          <a:p>
            <a:pPr>
              <a:spcAft>
                <a:spcPts val="800"/>
              </a:spcAft>
            </a:pPr>
            <a:r>
              <a:rPr sz="1500">
                <a:solidFill>
                  <a:srgbClr val="1F2937"/>
                </a:solidFill>
              </a:rPr>
              <a:t>•  Billing by weight or estimate instead of by actual pieces processed.</a:t>
            </a:r>
          </a:p>
          <a:p>
            <a:pPr>
              <a:spcAft>
                <a:spcPts val="800"/>
              </a:spcAft>
            </a:pPr>
            <a:r>
              <a:rPr sz="1500">
                <a:solidFill>
                  <a:srgbClr val="1F2937"/>
                </a:solidFill>
              </a:rPr>
              <a:t>•  With RFID, every piece carries a unique tag. Whole bags and carts are counted in seconds without handling individual pieces, each piece's history is recorded, and both sides see the same numbers.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Why RFID for laundry and linen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How the three main users differ</a:t>
            </a:r>
          </a:p>
          <a:p>
            <a:pPr>
              <a:spcAft>
                <a:spcPts val="800"/>
              </a:spcAft>
            </a:pPr>
            <a:r>
              <a:rPr sz="1700">
                <a:solidFill>
                  <a:srgbClr val="1F2937"/>
                </a:solidFill>
              </a:rPr>
              <a:t>•  Hotels care most about guest-room and restaurant linen, bathrobes and premium towels, par levels per floor, and holding their outsourced laundry...</a:t>
            </a:r>
          </a:p>
          <a:p>
            <a:pPr>
              <a:spcAft>
                <a:spcPts val="800"/>
              </a:spcAft>
            </a:pPr>
            <a:r>
              <a:rPr sz="1700">
                <a:solidFill>
                  <a:srgbClr val="1F2937"/>
                </a:solidFill>
              </a:rPr>
              <a:t>•  Hospitals add hygiene: soiled and infected linen should be handled as little as possible, so counting sealed bags without opening them is a major...</a:t>
            </a:r>
          </a:p>
          <a:p>
            <a:pPr>
              <a:spcAft>
                <a:spcPts val="800"/>
              </a:spcAft>
            </a:pPr>
            <a:r>
              <a:rPr sz="1700">
                <a:solidFill>
                  <a:srgbClr val="1F2937"/>
                </a:solidFill>
              </a:rPr>
              <a:t>•  Commercial laundries serve many clients at once. Their priorities are keeping each client's linen separate, proving what was received and returned...</a:t>
            </a:r>
          </a:p>
          <a:p>
            <a:pPr>
              <a:spcAft>
                <a:spcPts val="800"/>
              </a:spcAft>
            </a:pPr>
            <a:r>
              <a:rPr sz="1700">
                <a:solidFill>
                  <a:srgbClr val="1F2937"/>
                </a:solidFill>
              </a:rPr>
              <a:t>•  The steps below work for all three; the emphasis in software and reporting changes with who owns the linen and who pays for losses.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1: Choose the laundry tags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Ordinary paper labels will not survive a wash. Laundry uses purpose-made UHF textile tags, sealed so that water, heat, pressure and chemicals do not damage the chip or antenna.</a:t>
            </a:r>
          </a:p>
          <a:p>
            <a:pPr>
              <a:spcAft>
                <a:spcPts val="800"/>
              </a:spcAft>
            </a:pPr>
            <a:r>
              <a:rPr sz="1500">
                <a:solidFill>
                  <a:srgbClr val="1F2937"/>
                </a:solidFill>
              </a:rPr>
              <a:t>•  What to check</a:t>
            </a:r>
          </a:p>
          <a:p>
            <a:pPr>
              <a:spcAft>
                <a:spcPts val="800"/>
              </a:spcAft>
            </a:pPr>
            <a:r>
              <a:rPr sz="1500">
                <a:solidFill>
                  <a:srgbClr val="1F2937"/>
                </a:solidFill>
              </a:rPr>
              <a:t>•  Wash durability: manufacturers commonly rate laundry tags for around 200 or more industrial wash cycles; this figure is typical, not guaranteed, and...</a:t>
            </a:r>
          </a:p>
          <a:p>
            <a:pPr>
              <a:spcAft>
                <a:spcPts val="800"/>
              </a:spcAft>
            </a:pPr>
            <a:r>
              <a:rPr sz="1500">
                <a:solidFill>
                  <a:srgbClr val="1F2937"/>
                </a:solidFill>
              </a:rPr>
              <a:t>•  Temperature and process: water temperature, tunnel washers, tumble dryers, flatwork ironers and presses. Check the rated maximum temperature and...</a:t>
            </a:r>
          </a:p>
          <a:p>
            <a:pPr>
              <a:spcAft>
                <a:spcPts val="800"/>
              </a:spcAft>
            </a:pPr>
            <a:r>
              <a:rPr sz="1500">
                <a:solidFill>
                  <a:srgbClr val="1F2937"/>
                </a:solidFill>
              </a:rPr>
              <a:t>•  Chemicals: resistance to detergents, alkali, bleach and disinfectants used in hospital processes.</a:t>
            </a:r>
          </a:p>
          <a:p>
            <a:pPr>
              <a:spcAft>
                <a:spcPts val="800"/>
              </a:spcAft>
            </a:pPr>
            <a:r>
              <a:rPr sz="1500">
                <a:solidFill>
                  <a:srgbClr val="1F2937"/>
                </a:solidFill>
              </a:rPr>
              <a:t>•  Size and flexibility: small and soft enough not to be noticed in a hem.</a:t>
            </a:r>
          </a:p>
          <a:p>
            <a:pPr>
              <a:spcAft>
                <a:spcPts val="800"/>
              </a:spcAft>
            </a:pPr>
            <a:r>
              <a:rPr sz="1500">
                <a:solidFill>
                  <a:srgbClr val="1F2937"/>
                </a:solidFill>
              </a:rPr>
              <a:t>•  Attachment options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1: Choose the laundry tags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Sewn-in - Fabric-cased tag stitched into the hem or seam. - Most durable; towels, sheets, uniforms.</a:t>
            </a:r>
          </a:p>
          <a:p>
            <a:pPr>
              <a:spcAft>
                <a:spcPts val="800"/>
              </a:spcAft>
            </a:pPr>
            <a:r>
              <a:rPr sz="1700">
                <a:solidFill>
                  <a:srgbClr val="1F2937"/>
                </a:solidFill>
              </a:rPr>
              <a:t>•  Heat-sealed - Tag with heat-activated adhesive pressed on, sometimes inside a patch. - Faster to apply; check durability on your fabrics.</a:t>
            </a:r>
          </a:p>
          <a:p>
            <a:pPr>
              <a:spcAft>
                <a:spcPts val="800"/>
              </a:spcAft>
            </a:pPr>
            <a:r>
              <a:rPr sz="1700">
                <a:solidFill>
                  <a:srgbClr val="1F2937"/>
                </a:solidFill>
              </a:rPr>
              <a:t>•  Pouch or pocket - Tag placed in a small sewn pocket. - Allows tag replacement; needs care so tags do not fall out.</a:t>
            </a:r>
          </a:p>
          <a:p>
            <a:pPr>
              <a:spcAft>
                <a:spcPts val="800"/>
              </a:spcAft>
            </a:pPr>
            <a:r>
              <a:rPr sz="1700">
                <a:solidFill>
                  <a:srgbClr val="1F2937"/>
                </a:solidFill>
              </a:rPr>
              <a:t>•  Tip: Run a wash trial before ordering in bulk. Tag 50-100 pieces with each candidate tag and method, send them through your real process for several weeks, and check read performance and physical condition regularly.</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2: Decide tag placement for each linen type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Pick one position per linen type and keep it consistent. A consistent position protects the tag, makes it easy to find for re-tagging, and improves reading because tags do not all bunch in one place.</a:t>
            </a:r>
          </a:p>
          <a:p>
            <a:pPr>
              <a:spcAft>
                <a:spcPts val="800"/>
              </a:spcAft>
            </a:pPr>
            <a:r>
              <a:rPr sz="1500">
                <a:solidFill>
                  <a:srgbClr val="1F2937"/>
                </a:solidFill>
              </a:rPr>
              <a:t>•  Bed sheet, duvet cover - Corner hem</a:t>
            </a:r>
          </a:p>
          <a:p>
            <a:pPr>
              <a:spcAft>
                <a:spcPts val="800"/>
              </a:spcAft>
            </a:pPr>
            <a:r>
              <a:rPr sz="1500">
                <a:solidFill>
                  <a:srgbClr val="1F2937"/>
                </a:solidFill>
              </a:rPr>
              <a:t>•  Pillow cover - Inside the open-end hem</a:t>
            </a:r>
          </a:p>
          <a:p>
            <a:pPr>
              <a:spcAft>
                <a:spcPts val="800"/>
              </a:spcAft>
            </a:pPr>
            <a:r>
              <a:rPr sz="1500">
                <a:solidFill>
                  <a:srgbClr val="1F2937"/>
                </a:solidFill>
              </a:rPr>
              <a:t>•  Bath and hand towel - Corner of the hem band</a:t>
            </a:r>
          </a:p>
          <a:p>
            <a:pPr>
              <a:spcAft>
                <a:spcPts val="800"/>
              </a:spcAft>
            </a:pPr>
            <a:r>
              <a:rPr sz="1500">
                <a:solidFill>
                  <a:srgbClr val="1F2937"/>
                </a:solidFill>
              </a:rPr>
              <a:t>•  Bathrobe - Inside seam near the neck label or side seam</a:t>
            </a:r>
          </a:p>
          <a:p>
            <a:pPr>
              <a:spcAft>
                <a:spcPts val="800"/>
              </a:spcAft>
            </a:pPr>
            <a:r>
              <a:rPr sz="1500">
                <a:solidFill>
                  <a:srgbClr val="1F2937"/>
                </a:solidFill>
              </a:rPr>
              <a:t>•  Table linen, napkins - Corner hem</a:t>
            </a:r>
          </a:p>
          <a:p>
            <a:pPr>
              <a:spcAft>
                <a:spcPts val="800"/>
              </a:spcAft>
            </a:pPr>
            <a:r>
              <a:rPr sz="1500">
                <a:solidFill>
                  <a:srgbClr val="1F2937"/>
                </a:solidFill>
              </a:rPr>
              <a:t>•  Uniforms, scrubs, gowns - Inside collar or side seam</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2: Decide tag placement for each linen type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Avoid areas that go through the flatwork ironer under maximum pressure if your tag is not rated for it, and avoid placing tags where they will be felt against the skin.</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3: Tag the existing linen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Load the linen master: linen types, sizes, colours and the owner (hotel, ward or laundry client).</a:t>
            </a:r>
          </a:p>
          <a:p>
            <a:pPr>
              <a:spcAft>
                <a:spcPts val="800"/>
              </a:spcAft>
            </a:pPr>
            <a:r>
              <a:rPr sz="1500">
                <a:solidFill>
                  <a:srgbClr val="1F2937"/>
                </a:solidFill>
              </a:rPr>
              <a:t>•  Encode and register: each tag is read and linked to its linen type and owner in the software, usually at a tagging station with a desktop reader....</a:t>
            </a:r>
          </a:p>
          <a:p>
            <a:pPr>
              <a:spcAft>
                <a:spcPts val="800"/>
              </a:spcAft>
            </a:pPr>
            <a:r>
              <a:rPr sz="1500">
                <a:solidFill>
                  <a:srgbClr val="1F2937"/>
                </a:solidFill>
              </a:rPr>
              <a:t>•  Tag in batches: by linen type and client, as clean linen comes off the line, so pieces are not taken out of circulation.</a:t>
            </a:r>
          </a:p>
          <a:p>
            <a:pPr>
              <a:spcAft>
                <a:spcPts val="800"/>
              </a:spcAft>
            </a:pPr>
            <a:r>
              <a:rPr sz="1500">
                <a:solidFill>
                  <a:srgbClr val="1F2937"/>
                </a:solidFill>
              </a:rPr>
              <a:t>•  Retire old linen first: do not spend tags on pieces that are due for replacement.</a:t>
            </a:r>
          </a:p>
          <a:p>
            <a:pPr>
              <a:spcAft>
                <a:spcPts val="800"/>
              </a:spcAft>
            </a:pPr>
            <a:r>
              <a:rPr sz="1500">
                <a:solidFill>
                  <a:srgbClr val="1F2937"/>
                </a:solidFill>
              </a:rPr>
              <a:t>•  Tag new linen on arrival - many suppliers can supply linen with tags already fitted.</a:t>
            </a:r>
          </a:p>
          <a:p>
            <a:pPr>
              <a:spcAft>
                <a:spcPts val="800"/>
              </a:spcAft>
            </a:pPr>
            <a:r>
              <a:rPr sz="1500">
                <a:solidFill>
                  <a:srgbClr val="1F2937"/>
                </a:solidFill>
              </a:rPr>
              <a:t>•  Watch out: Untagged pieces mixed into tagged stock make every count wrong. Agree a cut-off date after which untagged linen is either tagged at the laundry or rejected.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4: Choose how to read</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Tunnel or batch reader - A shielded cabinet or tunnel; a whole bag or cart is pushed in and every tag is read in seconds. - Core device for soil-in...</a:t>
            </a:r>
          </a:p>
          <a:p>
            <a:pPr>
              <a:spcAft>
                <a:spcPts val="800"/>
              </a:spcAft>
            </a:pPr>
            <a:r>
              <a:rPr sz="1500">
                <a:solidFill>
                  <a:srgbClr val="1F2937"/>
                </a:solidFill>
              </a:rPr>
              <a:t>•  Handheld reader - Counting linen in store rooms, wards and floor pantries; finding items; checking discrepancies. - See the handheld reader guide .</a:t>
            </a:r>
          </a:p>
          <a:p>
            <a:pPr>
              <a:spcAft>
                <a:spcPts val="800"/>
              </a:spcAft>
            </a:pPr>
            <a:r>
              <a:rPr sz="1500">
                <a:solidFill>
                  <a:srgbClr val="1F2937"/>
                </a:solidFill>
              </a:rPr>
              <a:t>•  Sorting table - A table with an antenna underneath; staff sort pieces by type or client and the screen shows what was read. - Useful where linen from...</a:t>
            </a:r>
          </a:p>
          <a:p>
            <a:pPr>
              <a:spcAft>
                <a:spcPts val="800"/>
              </a:spcAft>
            </a:pPr>
            <a:r>
              <a:rPr sz="1500">
                <a:solidFill>
                  <a:srgbClr val="1F2937"/>
                </a:solidFill>
              </a:rPr>
              <a:t>•  Chute or conveyor reader - Antennas around a chute or conveyor read pieces as they drop or pass. - For high-volume plants with automated handling.</a:t>
            </a:r>
          </a:p>
          <a:p>
            <a:pPr>
              <a:spcAft>
                <a:spcPts val="800"/>
              </a:spcAft>
            </a:pPr>
            <a:r>
              <a:rPr sz="1500">
                <a:solidFill>
                  <a:srgbClr val="1F2937"/>
                </a:solidFill>
              </a:rPr>
              <a:t>•  Door or dock reader - Fixed readers at the laundry dispatch area or hotel linen room. - Records carts leaving or arriving. See fixed reader...</a:t>
            </a:r>
          </a:p>
          <a:p>
            <a:pPr>
              <a:spcAft>
                <a:spcPts val="800"/>
              </a:spcAft>
            </a:pPr>
            <a:r>
              <a:rPr sz="1500">
                <a:solidFill>
                  <a:srgbClr val="1F2937"/>
                </a:solidFill>
              </a:rPr>
              <a:t>•  Wet linen absorbs UHF energy, so soiled counts of very wet loads can be harder than clean counts. Test with realistic loads and bag sizes, and set clear rules for how full a bag may be.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5: Set up the laundry software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Client accounts: each hotel, hospital or department with its own linen pool, prices and par levels.</a:t>
            </a:r>
          </a:p>
          <a:p>
            <a:pPr>
              <a:spcAft>
                <a:spcPts val="800"/>
              </a:spcAft>
            </a:pPr>
            <a:r>
              <a:rPr sz="1500">
                <a:solidFill>
                  <a:srgbClr val="1F2937"/>
                </a:solidFill>
              </a:rPr>
              <a:t>•  Soil and clean counts: counts recorded at collection, at laundry intake and at dispatch, by piece and by type.</a:t>
            </a:r>
          </a:p>
          <a:p>
            <a:pPr>
              <a:spcAft>
                <a:spcPts val="800"/>
              </a:spcAft>
            </a:pPr>
            <a:r>
              <a:rPr sz="1500">
                <a:solidFill>
                  <a:srgbClr val="1F2937"/>
                </a:solidFill>
              </a:rPr>
              <a:t>•  Delivery notes: generated automatically from the clean-out count, with the client acknowledging receipt.</a:t>
            </a:r>
          </a:p>
          <a:p>
            <a:pPr>
              <a:spcAft>
                <a:spcPts val="800"/>
              </a:spcAft>
            </a:pPr>
            <a:r>
              <a:rPr sz="1500">
                <a:solidFill>
                  <a:srgbClr val="1F2937"/>
                </a:solidFill>
              </a:rPr>
              <a:t>•  Discrepancy reports: pieces sent soiled but not returned, pieces returned that were never sent, rejects for stains or damage.</a:t>
            </a:r>
          </a:p>
          <a:p>
            <a:pPr>
              <a:spcAft>
                <a:spcPts val="800"/>
              </a:spcAft>
            </a:pPr>
            <a:r>
              <a:rPr sz="1500">
                <a:solidFill>
                  <a:srgbClr val="1F2937"/>
                </a:solidFill>
              </a:rPr>
              <a:t>•  Wash cycle counting: each pass through the laundry increments the piece's cycle counter.</a:t>
            </a:r>
          </a:p>
          <a:p>
            <a:pPr>
              <a:spcAft>
                <a:spcPts val="800"/>
              </a:spcAft>
            </a:pPr>
            <a:r>
              <a:rPr sz="1500">
                <a:solidFill>
                  <a:srgbClr val="1F2937"/>
                </a:solidFill>
              </a:rPr>
              <a:t>•  Ageing and replacement: flags pieces near end of life and pieces not seen for a set number of days (likely lost).</a:t>
            </a:r>
          </a:p>
          <a:p>
            <a:pPr>
              <a:spcAft>
                <a:spcPts val="800"/>
              </a:spcAft>
            </a:pPr>
            <a:r>
              <a:rPr sz="1500">
                <a:solidFill>
                  <a:srgbClr val="1F2937"/>
                </a:solidFill>
              </a:rPr>
              <a:t>•  Billing: per piece processed, per client, with reports that both sides trust.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5: Set up the laundry software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Integration: with the hotel PMS, hospital systems or accounting software where needed. See RFID software: what to integrate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6: Run the process, step by step</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Collect soiled linen: housekeeping or ward staff bag soiled linen; optionally a handheld or linen-room reader records what leaves.</a:t>
            </a:r>
          </a:p>
          <a:p>
            <a:pPr>
              <a:spcAft>
                <a:spcPts val="800"/>
              </a:spcAft>
            </a:pPr>
            <a:r>
              <a:rPr sz="1500">
                <a:solidFill>
                  <a:srgbClr val="1F2937"/>
                </a:solidFill>
              </a:rPr>
              <a:t>•  Count in: at the laundry, each bag passes through the tunnel reader; the software records the soil-in count against the client.</a:t>
            </a:r>
          </a:p>
          <a:p>
            <a:pPr>
              <a:spcAft>
                <a:spcPts val="800"/>
              </a:spcAft>
            </a:pPr>
            <a:r>
              <a:rPr sz="1500">
                <a:solidFill>
                  <a:srgbClr val="1F2937"/>
                </a:solidFill>
              </a:rPr>
              <a:t>•  Wash and finish: washing, drying, ironing and folding as normal. Tags need no attention.</a:t>
            </a:r>
          </a:p>
          <a:p>
            <a:pPr>
              <a:spcAft>
                <a:spcPts val="800"/>
              </a:spcAft>
            </a:pPr>
            <a:r>
              <a:rPr sz="1500">
                <a:solidFill>
                  <a:srgbClr val="1F2937"/>
                </a:solidFill>
              </a:rPr>
              <a:t>•  Count out: clean linen is packed by client into carts or bundles and read in the tunnel; the count is compared with soil-in.</a:t>
            </a:r>
          </a:p>
          <a:p>
            <a:pPr>
              <a:spcAft>
                <a:spcPts val="800"/>
              </a:spcAft>
            </a:pPr>
            <a:r>
              <a:rPr sz="1500">
                <a:solidFill>
                  <a:srgbClr val="1F2937"/>
                </a:solidFill>
              </a:rPr>
              <a:t>•  Dispatch: the delivery note is generated from the clean-out count and the cart is recorded leaving.</a:t>
            </a:r>
          </a:p>
          <a:p>
            <a:pPr>
              <a:spcAft>
                <a:spcPts val="800"/>
              </a:spcAft>
            </a:pPr>
            <a:r>
              <a:rPr sz="1500">
                <a:solidFill>
                  <a:srgbClr val="1F2937"/>
                </a:solidFill>
              </a:rPr>
              <a:t>•  Client receipt: the client checks the delivery, optionally with its own reader, and confirms. Differences are raised against the specific pieces, not...</a:t>
            </a:r>
          </a:p>
          <a:p>
            <a:pPr>
              <a:spcAft>
                <a:spcPts val="800"/>
              </a:spcAft>
            </a:pPr>
            <a:r>
              <a:rPr sz="1500">
                <a:solidFill>
                  <a:srgbClr val="1F2937"/>
                </a:solidFill>
              </a:rPr>
              <a:t>•  Example: A hospital sends 400 soiled pieces; the laundry's soil-in count shows 396 tags, and the four missing pieces are identified by their tag numbers. When the clean-out count is short by six, the software lists which six pieces are still in process or...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7: Pilot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Start with one linen type (for example bath towels) for one client, floor or ward. Run RFID counts alongside manual counts for a few weeks, investigate every difference, check tag survival after repeated washes, and refine bag sizes, reader settings and staff...</a:t>
            </a:r>
          </a:p>
          <a:p>
            <a:pPr>
              <a:spcAft>
                <a:spcPts val="800"/>
              </a:spcAft>
            </a:pPr>
            <a:r>
              <a:rPr sz="1700">
                <a:solidFill>
                  <a:srgbClr val="1F2937"/>
                </a:solidFill>
              </a:rPr>
              <a:t>•  Agree the pilot success criteria in advance with everyone involved, including the client if you are a commercial laundry: for example, RFID bag counts matching careful manual counts within an agreed tolerance, no measurable damage to tags after a set number...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 8: Track KPIs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Linen loss rate per month, before and after.</a:t>
            </a:r>
          </a:p>
          <a:p>
            <a:pPr>
              <a:spcAft>
                <a:spcPts val="800"/>
              </a:spcAft>
            </a:pPr>
            <a:r>
              <a:rPr sz="1500">
                <a:solidFill>
                  <a:srgbClr val="1F2937"/>
                </a:solidFill>
              </a:rPr>
              <a:t>•  Count accuracy: RFID versus spot manual checks.</a:t>
            </a:r>
          </a:p>
          <a:p>
            <a:pPr>
              <a:spcAft>
                <a:spcPts val="800"/>
              </a:spcAft>
            </a:pPr>
            <a:r>
              <a:rPr sz="1500">
                <a:solidFill>
                  <a:srgbClr val="1F2937"/>
                </a:solidFill>
              </a:rPr>
              <a:t>•  Time spent counting per bag or cart.</a:t>
            </a:r>
          </a:p>
          <a:p>
            <a:pPr>
              <a:spcAft>
                <a:spcPts val="800"/>
              </a:spcAft>
            </a:pPr>
            <a:r>
              <a:rPr sz="1500">
                <a:solidFill>
                  <a:srgbClr val="1F2937"/>
                </a:solidFill>
              </a:rPr>
              <a:t>•  Number of billing disputes and time to resolve.</a:t>
            </a:r>
          </a:p>
          <a:p>
            <a:pPr>
              <a:spcAft>
                <a:spcPts val="800"/>
              </a:spcAft>
            </a:pPr>
            <a:r>
              <a:rPr sz="1500">
                <a:solidFill>
                  <a:srgbClr val="1F2937"/>
                </a:solidFill>
              </a:rPr>
              <a:t>•  Average wash cycles at retirement, by linen type.</a:t>
            </a:r>
          </a:p>
          <a:p>
            <a:pPr>
              <a:spcAft>
                <a:spcPts val="800"/>
              </a:spcAft>
            </a:pPr>
            <a:r>
              <a:rPr sz="1500">
                <a:solidFill>
                  <a:srgbClr val="1F2937"/>
                </a:solidFill>
              </a:rPr>
              <a:t>•  Tag failure rate (pieces that stop reading).</a:t>
            </a:r>
          </a:p>
          <a:p>
            <a:pPr>
              <a:spcAft>
                <a:spcPts val="800"/>
              </a:spcAft>
            </a:pPr>
            <a:r>
              <a:rPr sz="1500">
                <a:solidFill>
                  <a:srgbClr val="1F2937"/>
                </a:solidFill>
              </a:rPr>
              <a:t>•  Linen stock against par level per client.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Troubleshooting</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Bag count lower than expected - Overfilled or very wet bag; tags shielded in the centre - Limit bag size, allow draining, verify with handheld</a:t>
            </a:r>
          </a:p>
          <a:p>
            <a:pPr>
              <a:spcAft>
                <a:spcPts val="800"/>
              </a:spcAft>
            </a:pPr>
            <a:r>
              <a:rPr sz="1500">
                <a:solidFill>
                  <a:srgbClr val="1F2937"/>
                </a:solidFill>
              </a:rPr>
              <a:t>•  Tunnel reads tags from the next bag - Door left open or poor shielding - Close the tunnel, check shielding and power</a:t>
            </a:r>
          </a:p>
          <a:p>
            <a:pPr>
              <a:spcAft>
                <a:spcPts val="800"/>
              </a:spcAft>
            </a:pPr>
            <a:r>
              <a:rPr sz="1500">
                <a:solidFill>
                  <a:srgbClr val="1F2937"/>
                </a:solidFill>
              </a:rPr>
              <a:t>•  Tags failing early - Process exceeds tag rating, wrong attachment - Review temperature and pressure; change tag or position</a:t>
            </a:r>
          </a:p>
          <a:p>
            <a:pPr>
              <a:spcAft>
                <a:spcPts val="800"/>
              </a:spcAft>
            </a:pPr>
            <a:r>
              <a:rPr sz="1500">
                <a:solidFill>
                  <a:srgbClr val="1F2937"/>
                </a:solidFill>
              </a:rPr>
              <a:t>•  Pieces show as lost but are in use - Linen kept in client stores for long periods - Run handheld counts at client sites; adjust "not seen" threshold</a:t>
            </a:r>
          </a:p>
          <a:p>
            <a:pPr>
              <a:spcAft>
                <a:spcPts val="800"/>
              </a:spcAft>
            </a:pPr>
            <a:r>
              <a:rPr sz="1500">
                <a:solidFill>
                  <a:srgbClr val="1F2937"/>
                </a:solidFill>
              </a:rPr>
              <a:t>•  Wrong client on a piece - Registration error during tagging - Re-register at sorting table; audit tagging station</a:t>
            </a:r>
          </a:p>
          <a:p>
            <a:pPr>
              <a:spcAft>
                <a:spcPts val="800"/>
              </a:spcAft>
            </a:pPr>
            <a:r>
              <a:rPr sz="1500">
                <a:solidFill>
                  <a:srgbClr val="1F2937"/>
                </a:solidFill>
              </a:rPr>
              <a:t>•  When a problem persists, isolate it: read the same bag with a handheld, then the tunnel, then piece by piece on the sorting table. That quickly shows whether the issue is the tag, the load or the reader.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for Laundry &amp; Linen: Step-by-Step Implementation</dc:title>
  <dc:subject>www.indianrfid.com/rfid-academy/laundry-rfid-step-by-step</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