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for Inventory Management: Step-by-Step Implementation</a:t>
            </a:r>
          </a:p>
          <a:p>
            <a:r>
              <a:rPr sz="1800">
                <a:solidFill>
                  <a:srgbClr val="FDE68A"/>
                </a:solidFill>
              </a:rPr>
              <a:t>RFID turns stock counting from a slow, item-by-item job into a quick sweep with a handheld reader, and fixed readers can keep counts updated continuously. This chapter shows how to plan and roll out RFID inventory management in...</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www.indianrfid.com/rfid-academy/inventory-rfid-step-by-step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RFID changes in inventory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With barcodes, every item has to be found, turned so its label faces the scanner, and scanned one at a time. That is why full stock counts happen once or twice a year and why the system quantity and the shelf quantity drift apart in between.</a:t>
            </a:r>
          </a:p>
          <a:p>
            <a:pPr>
              <a:spcAft>
                <a:spcPts val="800"/>
              </a:spcAft>
            </a:pPr>
            <a:r>
              <a:rPr sz="1700">
                <a:solidFill>
                  <a:srgbClr val="1F2937"/>
                </a:solidFill>
              </a:rPr>
              <a:t>•  The same approach works across very different inventories: apparel and footwear in retail stores, stockrooms and back-of-store areas, spare parts in maintenance stores, IT assets such as laptops and monitors, and medical consumables and equipment in...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1: Define what is counted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Before talking about tags, write down exactly what you want to know and at what level:</a:t>
            </a:r>
          </a:p>
          <a:p>
            <a:pPr>
              <a:spcAft>
                <a:spcPts val="800"/>
              </a:spcAft>
            </a:pPr>
            <a:r>
              <a:rPr sz="1500">
                <a:solidFill>
                  <a:srgbClr val="1F2937"/>
                </a:solidFill>
              </a:rPr>
              <a:t>•  Item level - every unit has its own tag and unique serial. Best for apparel, footwear, electronics, IT assets, instruments and high-value spares....</a:t>
            </a:r>
          </a:p>
          <a:p>
            <a:pPr>
              <a:spcAft>
                <a:spcPts val="800"/>
              </a:spcAft>
            </a:pPr>
            <a:r>
              <a:rPr sz="1500">
                <a:solidFill>
                  <a:srgbClr val="1F2937"/>
                </a:solidFill>
              </a:rPr>
              <a:t>•  Case or carton level - one tag per carton, bin or tote, with the contents known from the packing list. Suitable for low-value, fast-moving...</a:t>
            </a:r>
          </a:p>
          <a:p>
            <a:pPr>
              <a:spcAft>
                <a:spcPts val="800"/>
              </a:spcAft>
            </a:pPr>
            <a:r>
              <a:rPr sz="1500">
                <a:solidFill>
                  <a:srgbClr val="1F2937"/>
                </a:solidFill>
              </a:rPr>
              <a:t>•  Asset level - fixed and movable assets that are counted for audit and location rather than sold.</a:t>
            </a:r>
          </a:p>
          <a:p>
            <a:pPr>
              <a:spcAft>
                <a:spcPts val="800"/>
              </a:spcAft>
            </a:pPr>
            <a:r>
              <a:rPr sz="1500">
                <a:solidFill>
                  <a:srgbClr val="1F2937"/>
                </a:solidFill>
              </a:rPr>
              <a:t>•  Also decide where stock lives (sales floor, stockroom, store, ward, warehouse location), how often you need a count, and which decisions the data will drive - replenishment, audit, shrink investigation, expiry control. Projects that skip this step tend to tag...</a:t>
            </a:r>
          </a:p>
          <a:p>
            <a:pPr>
              <a:spcAft>
                <a:spcPts val="800"/>
              </a:spcAft>
            </a:pPr>
            <a:r>
              <a:rPr sz="1500">
                <a:solidFill>
                  <a:srgbClr val="1F2937"/>
                </a:solidFill>
              </a:rPr>
              <a:t>•  Tip: Start with a single category where count errors clearly cost money - for example size-and-colour apparel, high-value spares or IT assets - rather than the whole inventory. Success there pays for the next phase.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2: Choose tags and decide who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Tag choice</a:t>
            </a:r>
          </a:p>
          <a:p>
            <a:pPr>
              <a:spcAft>
                <a:spcPts val="800"/>
              </a:spcAft>
            </a:pPr>
            <a:r>
              <a:rPr sz="1500">
                <a:solidFill>
                  <a:srgbClr val="1F2937"/>
                </a:solidFill>
              </a:rPr>
              <a:t>•  Tag selection depends on the material being tagged, the read distance needed, memory requirements and cost. Paper or fabric hang tags and labels suit apparel; on-metal tags suit tools, laptops and metal parts; liquid-tolerant designs suit bottles and medical...</a:t>
            </a:r>
          </a:p>
          <a:p>
            <a:pPr>
              <a:spcAft>
                <a:spcPts val="800"/>
              </a:spcAft>
            </a:pPr>
            <a:r>
              <a:rPr sz="1500">
                <a:solidFill>
                  <a:srgbClr val="1F2937"/>
                </a:solidFill>
              </a:rPr>
              <a:t>•  Source tagging vs in-house tagging</a:t>
            </a:r>
          </a:p>
          <a:p>
            <a:pPr>
              <a:spcAft>
                <a:spcPts val="800"/>
              </a:spcAft>
            </a:pPr>
            <a:r>
              <a:rPr sz="1500">
                <a:solidFill>
                  <a:srgbClr val="1F2937"/>
                </a:solidFill>
              </a:rPr>
              <a:t>•  Source tagging means the manufacturer or supplier applies and encodes the tag before the goods reach you. It is the cheapest and most consistent option at scale, but it needs supplier agreements, a common encoding standard (usually GS1 SGTIN for retail goods)...</a:t>
            </a:r>
          </a:p>
          <a:p>
            <a:pPr>
              <a:spcAft>
                <a:spcPts val="800"/>
              </a:spcAft>
            </a:pPr>
            <a:r>
              <a:rPr sz="1500">
                <a:solidFill>
                  <a:srgbClr val="1F2937"/>
                </a:solidFill>
              </a:rPr>
              <a:t>•  In-house tagging means you print, encode and apply tags yourself - at receiving, in a tagging room, or for existing stock during the initial rollout. You will need RFID printers for labels and encoders for pre-made tags; see RFID printers and RFID encoders...</a:t>
            </a:r>
          </a:p>
          <a:p>
            <a:pPr>
              <a:spcAft>
                <a:spcPts val="800"/>
              </a:spcAft>
            </a:pPr>
            <a:r>
              <a:rPr sz="1500">
                <a:solidFill>
                  <a:srgbClr val="1F2937"/>
                </a:solidFill>
              </a:rPr>
              <a:t>•  Watch out: Duplicate EPCs are one of the hardest problems to clean up later. Make sure every encoding station draws serial numbers from one controlled source and that the software rejects duplicates at the moment of encoding.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3: Plan how you will read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Handheld cycle counts</a:t>
            </a:r>
          </a:p>
          <a:p>
            <a:pPr>
              <a:spcAft>
                <a:spcPts val="800"/>
              </a:spcAft>
            </a:pPr>
            <a:r>
              <a:rPr sz="1500">
                <a:solidFill>
                  <a:srgbClr val="1F2937"/>
                </a:solidFill>
              </a:rPr>
              <a:t>•  For most sites the first and most valuable step is periodic counting with a handheld reader - a sled attached to a smartphone or an all-in-one device. The operator walks a defined route, sweeping shelves and racks, and the app compares what it found with what...</a:t>
            </a:r>
          </a:p>
          <a:p>
            <a:pPr>
              <a:spcAft>
                <a:spcPts val="800"/>
              </a:spcAft>
            </a:pPr>
            <a:r>
              <a:rPr sz="1500">
                <a:solidFill>
                  <a:srgbClr val="1F2937"/>
                </a:solidFill>
              </a:rPr>
              <a:t>•  Fixed and overhead reading</a:t>
            </a:r>
          </a:p>
          <a:p>
            <a:pPr>
              <a:spcAft>
                <a:spcPts val="800"/>
              </a:spcAft>
            </a:pPr>
            <a:r>
              <a:rPr sz="1500">
                <a:solidFill>
                  <a:srgbClr val="1F2937"/>
                </a:solidFill>
              </a:rPr>
              <a:t>•  Where you need near real-time visibility - stock moving between stockroom and sales floor, items leaving a store, assets leaving a ward - fixed readers at doorways or ceiling-mounted readers covering an area keep the picture updated without anyone counting....</a:t>
            </a:r>
          </a:p>
          <a:p>
            <a:pPr>
              <a:spcAft>
                <a:spcPts val="800"/>
              </a:spcAft>
            </a:pPr>
            <a:r>
              <a:rPr sz="1500">
                <a:solidFill>
                  <a:srgbClr val="1F2937"/>
                </a:solidFill>
              </a:rPr>
              <a:t>•  Software and ERP sync</a:t>
            </a:r>
          </a:p>
          <a:p>
            <a:pPr>
              <a:spcAft>
                <a:spcPts val="800"/>
              </a:spcAft>
            </a:pPr>
            <a:r>
              <a:rPr sz="1500">
                <a:solidFill>
                  <a:srgbClr val="1F2937"/>
                </a:solidFill>
              </a:rPr>
              <a:t>•  Raw reads are not inventory. The software must filter duplicates, map EPCs to SKUs or asset records, compare counted quantities with expected quantities, and send adjustments or reports to the ERP, POS or asset register.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4: Baseline, pilot and accuracy measurement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Take a baseline</a:t>
            </a:r>
          </a:p>
          <a:p>
            <a:pPr>
              <a:spcAft>
                <a:spcPts val="800"/>
              </a:spcAft>
            </a:pPr>
            <a:r>
              <a:rPr sz="1500">
                <a:solidFill>
                  <a:srgbClr val="1F2937"/>
                </a:solidFill>
              </a:rPr>
              <a:t>•  Before RFID, measure the current state in the pilot area: how long a full count takes, how many people it needs, and how accurate the system quantity is. Without a baseline you cannot prove improvement.</a:t>
            </a:r>
          </a:p>
          <a:p>
            <a:pPr>
              <a:spcAft>
                <a:spcPts val="800"/>
              </a:spcAft>
            </a:pPr>
            <a:r>
              <a:rPr sz="1500">
                <a:solidFill>
                  <a:srgbClr val="1F2937"/>
                </a:solidFill>
              </a:rPr>
              <a:t>•  How to measure accuracy properly</a:t>
            </a:r>
          </a:p>
          <a:p>
            <a:pPr>
              <a:spcAft>
                <a:spcPts val="800"/>
              </a:spcAft>
            </a:pPr>
            <a:r>
              <a:rPr sz="1500">
                <a:solidFill>
                  <a:srgbClr val="1F2937"/>
                </a:solidFill>
              </a:rPr>
              <a:t>•  Choose a sample of locations or SKUs in the pilot area (for example 30-50 SKUs or a set of shelves).</a:t>
            </a:r>
          </a:p>
          <a:p>
            <a:pPr>
              <a:spcAft>
                <a:spcPts val="800"/>
              </a:spcAft>
            </a:pPr>
            <a:r>
              <a:rPr sz="1500">
                <a:solidFill>
                  <a:srgbClr val="1F2937"/>
                </a:solidFill>
              </a:rPr>
              <a:t>•  Do a careful physical audit of that sample - counting by hand, slowly, with two people if possible. This is your "truth".</a:t>
            </a:r>
          </a:p>
          <a:p>
            <a:pPr>
              <a:spcAft>
                <a:spcPts val="800"/>
              </a:spcAft>
            </a:pPr>
            <a:r>
              <a:rPr sz="1500">
                <a:solidFill>
                  <a:srgbClr val="1F2937"/>
                </a:solidFill>
              </a:rPr>
              <a:t>•  Compare the system quantity (before RFID) with the truth: this gives baseline inventory accuracy.</a:t>
            </a:r>
          </a:p>
          <a:p>
            <a:pPr>
              <a:spcAft>
                <a:spcPts val="800"/>
              </a:spcAft>
            </a:pPr>
            <a:r>
              <a:rPr sz="1500">
                <a:solidFill>
                  <a:srgbClr val="1F2937"/>
                </a:solidFill>
              </a:rPr>
              <a:t>•  Run the RFID count on the same sample immediately afterwards, with no stock movement in between, and compare it with the truth. This gives the RFID...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4: Baseline, pilot and accuracy measurement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Investigate every difference: untagged items, damaged tags, tags hidden behind metal, items counted from a neighbouring area, or genuine audit errors.</a:t>
            </a:r>
          </a:p>
          <a:p>
            <a:pPr>
              <a:spcAft>
                <a:spcPts val="800"/>
              </a:spcAft>
            </a:pPr>
            <a:r>
              <a:rPr sz="1700">
                <a:solidFill>
                  <a:srgbClr val="1F2937"/>
                </a:solidFill>
              </a:rPr>
              <a:t>•  Inventory accuracy is often defined as the percentage of SKUs (or locations) whose system quantity exactly matches the physical quantity. State which definition you use and keep it the same before and after.</a:t>
            </a:r>
          </a:p>
          <a:p>
            <a:pPr>
              <a:spcAft>
                <a:spcPts val="800"/>
              </a:spcAft>
            </a:pPr>
            <a:r>
              <a:rPr sz="1700">
                <a:solidFill>
                  <a:srgbClr val="1F2937"/>
                </a:solidFill>
              </a:rPr>
              <a:t>•  Run the pilot</a:t>
            </a:r>
          </a:p>
          <a:p>
            <a:pPr>
              <a:spcAft>
                <a:spcPts val="800"/>
              </a:spcAft>
            </a:pPr>
            <a:r>
              <a:rPr sz="1700">
                <a:solidFill>
                  <a:srgbClr val="1F2937"/>
                </a:solidFill>
              </a:rPr>
              <a:t>•  Tag the pilot area's existing stock, train two or three counters, and run counts at a fixed frequency (for example weekly) for four to eight weeks. Track count time, read accuracy, inventory accuracy, tagging compliance on new receipts and the number of...</a:t>
            </a:r>
          </a:p>
          <a:p>
            <a:pPr>
              <a:spcAft>
                <a:spcPts val="800"/>
              </a:spcAft>
            </a:pPr>
            <a:r>
              <a:rPr sz="1700">
                <a:solidFill>
                  <a:srgbClr val="1F2937"/>
                </a:solidFill>
              </a:rPr>
              <a:t>•  Example: A hospital store pilots RFID on surgical consumables in one store room. The baseline audit shows that system quantities match the shelf for only a portion of SKUs, and the monthly count takes most of a day.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5: Go-live and routine counting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After the pilot, roll out area by area. For each area: tag existing stock, switch incoming goods to the tagging rule (source or in-house), train staff, and set a count schedule.</a:t>
            </a:r>
          </a:p>
          <a:p>
            <a:pPr>
              <a:spcAft>
                <a:spcPts val="800"/>
              </a:spcAft>
            </a:pPr>
            <a:r>
              <a:rPr sz="1500">
                <a:solidFill>
                  <a:srgbClr val="1F2937"/>
                </a:solidFill>
              </a:rPr>
              <a:t>•  Daily or several times a week - fast-moving, high-value or high-shrink categories.</a:t>
            </a:r>
          </a:p>
          <a:p>
            <a:pPr>
              <a:spcAft>
                <a:spcPts val="800"/>
              </a:spcAft>
            </a:pPr>
            <a:r>
              <a:rPr sz="1500">
                <a:solidFill>
                  <a:srgbClr val="1F2937"/>
                </a:solidFill>
              </a:rPr>
              <a:t>•  Weekly - the main sales floor and stockroom.</a:t>
            </a:r>
          </a:p>
          <a:p>
            <a:pPr>
              <a:spcAft>
                <a:spcPts val="800"/>
              </a:spcAft>
            </a:pPr>
            <a:r>
              <a:rPr sz="1500">
                <a:solidFill>
                  <a:srgbClr val="1F2937"/>
                </a:solidFill>
              </a:rPr>
              <a:t>•  Monthly or quarterly - slow movers and fixed assets.</a:t>
            </a:r>
          </a:p>
          <a:p>
            <a:pPr>
              <a:spcAft>
                <a:spcPts val="800"/>
              </a:spcAft>
            </a:pPr>
            <a:r>
              <a:rPr sz="1500">
                <a:solidFill>
                  <a:srgbClr val="1F2937"/>
                </a:solidFill>
              </a:rPr>
              <a:t>•  Roles and responsibilities</a:t>
            </a:r>
          </a:p>
          <a:p>
            <a:pPr>
              <a:spcAft>
                <a:spcPts val="800"/>
              </a:spcAft>
            </a:pPr>
            <a:r>
              <a:rPr sz="1500">
                <a:solidFill>
                  <a:srgbClr val="1F2937"/>
                </a:solidFill>
              </a:rPr>
              <a:t>•  Assign clear owners before go-live. A store or stores manager owns the count schedule and signs off adjustments; a small group of trained counters performs counts and searches; the receiving team owns tagging compliance for new goods; and IT or the RFID...</a:t>
            </a:r>
          </a:p>
          <a:p>
            <a:pPr>
              <a:spcAft>
                <a:spcPts val="800"/>
              </a:spcAft>
            </a:pPr>
            <a:r>
              <a:rPr sz="1500">
                <a:solidFill>
                  <a:srgbClr val="1F2937"/>
                </a:solidFill>
              </a:rPr>
              <a:t>•  Write the counting procedure as a one-page standard: route, reader settings, how to handle fitting rooms, carts and returns areas, when to stop stock movement during a count, and how to upload results. New staff should be able to follow it after a short...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5: Go-live and routine counting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Retire the old full count only when RFID accuracy has been stable for several cycles and auditors or finance agree.</a:t>
            </a:r>
          </a:p>
          <a:p>
            <a:pPr>
              <a:spcAft>
                <a:spcPts val="800"/>
              </a:spcAft>
            </a:pPr>
            <a:r>
              <a:rPr sz="1500">
                <a:solidFill>
                  <a:srgbClr val="1F2937"/>
                </a:solidFill>
              </a:rPr>
              <a:t>•  Illustrative timeline</a:t>
            </a:r>
          </a:p>
          <a:p>
            <a:pPr>
              <a:spcAft>
                <a:spcPts val="800"/>
              </a:spcAft>
            </a:pPr>
            <a:r>
              <a:rPr sz="1500">
                <a:solidFill>
                  <a:srgbClr val="1F2937"/>
                </a:solidFill>
              </a:rPr>
              <a:t>•  Illustrative only, for one store or stockroom with a single product category; larger estates run several areas in parallel.</a:t>
            </a:r>
          </a:p>
          <a:p>
            <a:pPr>
              <a:spcAft>
                <a:spcPts val="800"/>
              </a:spcAft>
            </a:pPr>
            <a:r>
              <a:rPr sz="1500">
                <a:solidFill>
                  <a:srgbClr val="1F2937"/>
                </a:solidFill>
              </a:rPr>
              <a:t>•  Scope and requirements - 1-2 weeks - What is counted, where, how often, which decisions</a:t>
            </a:r>
          </a:p>
          <a:p>
            <a:pPr>
              <a:spcAft>
                <a:spcPts val="800"/>
              </a:spcAft>
            </a:pPr>
            <a:r>
              <a:rPr sz="1500">
                <a:solidFill>
                  <a:srgbClr val="1F2937"/>
                </a:solidFill>
              </a:rPr>
              <a:t>•  Tag testing and selection - 2-3 weeks - Approved tags per product type</a:t>
            </a:r>
          </a:p>
          <a:p>
            <a:pPr>
              <a:spcAft>
                <a:spcPts val="800"/>
              </a:spcAft>
            </a:pPr>
            <a:r>
              <a:rPr sz="1500">
                <a:solidFill>
                  <a:srgbClr val="1F2937"/>
                </a:solidFill>
              </a:rPr>
              <a:t>•  Software setup and ERP mapping - 2-4 weeks (in parallel) - EPC-to-SKU mapping, count app, reports</a:t>
            </a:r>
          </a:p>
          <a:p>
            <a:pPr>
              <a:spcAft>
                <a:spcPts val="800"/>
              </a:spcAft>
            </a:pPr>
            <a:r>
              <a:rPr sz="1500">
                <a:solidFill>
                  <a:srgbClr val="1F2937"/>
                </a:solidFill>
              </a:rPr>
              <a:t>•  Baseline audit - 1 week - Baseline accuracy and count time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Equipment checklist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RFID labels / hang tags / hard tags - Identify items, cartons or assets - Chosen per material; test on real products</a:t>
            </a:r>
          </a:p>
          <a:p>
            <a:pPr>
              <a:spcAft>
                <a:spcPts val="800"/>
              </a:spcAft>
            </a:pPr>
            <a:r>
              <a:rPr sz="1500">
                <a:solidFill>
                  <a:srgbClr val="1F2937"/>
                </a:solidFill>
              </a:rPr>
              <a:t>•  RFID label printer-encoder - Print and encode labels in-house - Needed unless everything is source tagged</a:t>
            </a:r>
          </a:p>
          <a:p>
            <a:pPr>
              <a:spcAft>
                <a:spcPts val="800"/>
              </a:spcAft>
            </a:pPr>
            <a:r>
              <a:rPr sz="1500">
                <a:solidFill>
                  <a:srgbClr val="1F2937"/>
                </a:solidFill>
              </a:rPr>
              <a:t>•  Desktop encoder - Encode pre-made tags, verify and re-encode - Useful at receiving and for replacements</a:t>
            </a:r>
          </a:p>
          <a:p>
            <a:pPr>
              <a:spcAft>
                <a:spcPts val="800"/>
              </a:spcAft>
            </a:pPr>
            <a:r>
              <a:rPr sz="1500">
                <a:solidFill>
                  <a:srgbClr val="1F2937"/>
                </a:solidFill>
              </a:rPr>
              <a:t>•  Handheld RFID readers - Cycle counts and item search - Plan one per counting team plus a spare</a:t>
            </a:r>
          </a:p>
          <a:p>
            <a:pPr>
              <a:spcAft>
                <a:spcPts val="800"/>
              </a:spcAft>
            </a:pPr>
            <a:r>
              <a:rPr sz="1500">
                <a:solidFill>
                  <a:srgbClr val="1F2937"/>
                </a:solidFill>
              </a:rPr>
              <a:t>•  Fixed readers and antennas at doorways (optional) - Movement between zones, exit monitoring - Add after handheld counts are stable</a:t>
            </a:r>
          </a:p>
          <a:p>
            <a:pPr>
              <a:spcAft>
                <a:spcPts val="800"/>
              </a:spcAft>
            </a:pPr>
            <a:r>
              <a:rPr sz="1500">
                <a:solidFill>
                  <a:srgbClr val="1F2937"/>
                </a:solidFill>
              </a:rPr>
              <a:t>•  Overhead readers (optional) - Continuous zone-level visibility - Higher cost; best for high-value, high-velocity stock</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Exception handling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Every RFID count produces exceptions. Decide in advance who handles each type and how:</a:t>
            </a:r>
          </a:p>
          <a:p>
            <a:pPr>
              <a:spcAft>
                <a:spcPts val="800"/>
              </a:spcAft>
            </a:pPr>
            <a:r>
              <a:rPr sz="1500">
                <a:solidFill>
                  <a:srgbClr val="1F2937"/>
                </a:solidFill>
              </a:rPr>
              <a:t>•  Unknown tags - EPCs that are not in the item master. Usually untagged-at-receiving goods, tags from another store or supplier, or encoding mistakes....</a:t>
            </a:r>
          </a:p>
          <a:p>
            <a:pPr>
              <a:spcAft>
                <a:spcPts val="800"/>
              </a:spcAft>
            </a:pPr>
            <a:r>
              <a:rPr sz="1500">
                <a:solidFill>
                  <a:srgbClr val="1F2937"/>
                </a:solidFill>
              </a:rPr>
              <a:t>•  Missing items - expected but not read. Search with the handheld's "find" mode before writing off; check damaged tags, metal shelves, items in carts...</a:t>
            </a:r>
          </a:p>
          <a:p>
            <a:pPr>
              <a:spcAft>
                <a:spcPts val="800"/>
              </a:spcAft>
            </a:pPr>
            <a:r>
              <a:rPr sz="1500">
                <a:solidFill>
                  <a:srgbClr val="1F2937"/>
                </a:solidFill>
              </a:rPr>
              <a:t>•  Extra items - read but not expected in this location. Often misplaced stock or a booking delay; correct the location or transaction.</a:t>
            </a:r>
          </a:p>
          <a:p>
            <a:pPr>
              <a:spcAft>
                <a:spcPts val="800"/>
              </a:spcAft>
            </a:pPr>
            <a:r>
              <a:rPr sz="1500">
                <a:solidFill>
                  <a:srgbClr val="1F2937"/>
                </a:solidFill>
              </a:rPr>
              <a:t>•  Duplicate EPCs - two items with the same code. Re-tag one and fix the encoding process.</a:t>
            </a:r>
          </a:p>
          <a:p>
            <a:pPr>
              <a:spcAft>
                <a:spcPts val="800"/>
              </a:spcAft>
            </a:pPr>
            <a:r>
              <a:rPr sz="1500">
                <a:solidFill>
                  <a:srgbClr val="1F2937"/>
                </a:solidFill>
              </a:rPr>
              <a:t>•  Untagged items - spot-check new receipts for tagging compliance and feed results back to suppliers or the tagging team.</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pitfalls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KPIs</a:t>
            </a:r>
          </a:p>
          <a:p>
            <a:pPr>
              <a:spcAft>
                <a:spcPts val="800"/>
              </a:spcAft>
            </a:pPr>
            <a:r>
              <a:rPr sz="1500">
                <a:solidFill>
                  <a:srgbClr val="1F2937"/>
                </a:solidFill>
              </a:rPr>
              <a:t>•  Inventory accuracy % - SKUs or locations where system quantity equals physical quantity.</a:t>
            </a:r>
          </a:p>
          <a:p>
            <a:pPr>
              <a:spcAft>
                <a:spcPts val="800"/>
              </a:spcAft>
            </a:pPr>
            <a:r>
              <a:rPr sz="1500">
                <a:solidFill>
                  <a:srgbClr val="1F2937"/>
                </a:solidFill>
              </a:rPr>
              <a:t>•  Count time - person-hours per count and per area.</a:t>
            </a:r>
          </a:p>
          <a:p>
            <a:pPr>
              <a:spcAft>
                <a:spcPts val="800"/>
              </a:spcAft>
            </a:pPr>
            <a:r>
              <a:rPr sz="1500">
                <a:solidFill>
                  <a:srgbClr val="1F2937"/>
                </a:solidFill>
              </a:rPr>
              <a:t>•  Count frequency - how often each area is actually counted.</a:t>
            </a:r>
          </a:p>
          <a:p>
            <a:pPr>
              <a:spcAft>
                <a:spcPts val="800"/>
              </a:spcAft>
            </a:pPr>
            <a:r>
              <a:rPr sz="1500">
                <a:solidFill>
                  <a:srgbClr val="1F2937"/>
                </a:solidFill>
              </a:rPr>
              <a:t>•  Read accuracy - share of tagged items found by an RFID count versus a controlled audit.</a:t>
            </a:r>
          </a:p>
          <a:p>
            <a:pPr>
              <a:spcAft>
                <a:spcPts val="800"/>
              </a:spcAft>
            </a:pPr>
            <a:r>
              <a:rPr sz="1500">
                <a:solidFill>
                  <a:srgbClr val="1F2937"/>
                </a:solidFill>
              </a:rPr>
              <a:t>•  Shrink - unexplained loss as a share of sales or inventory value, measured the same way before and after.</a:t>
            </a:r>
          </a:p>
          <a:p>
            <a:pPr>
              <a:spcAft>
                <a:spcPts val="800"/>
              </a:spcAft>
            </a:pPr>
            <a:r>
              <a:rPr sz="1500">
                <a:solidFill>
                  <a:srgbClr val="1F2937"/>
                </a:solidFill>
              </a:rPr>
              <a:t>•  Tagging compliance - share of received items correctly tagged and encoded.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pitfalls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Out-of-stocks and replenishment accuracy where counts drive replenishment.</a:t>
            </a:r>
          </a:p>
          <a:p>
            <a:pPr>
              <a:spcAft>
                <a:spcPts val="800"/>
              </a:spcAft>
            </a:pPr>
            <a:r>
              <a:rPr sz="1500">
                <a:solidFill>
                  <a:srgbClr val="1F2937"/>
                </a:solidFill>
              </a:rPr>
              <a:t>•  Pitfalls</a:t>
            </a:r>
          </a:p>
          <a:p>
            <a:pPr>
              <a:spcAft>
                <a:spcPts val="800"/>
              </a:spcAft>
            </a:pPr>
            <a:r>
              <a:rPr sz="1500">
                <a:solidFill>
                  <a:srgbClr val="1F2937"/>
                </a:solidFill>
              </a:rPr>
              <a:t>•  Tagging before deciding what decisions the data will support.</a:t>
            </a:r>
          </a:p>
          <a:p>
            <a:pPr>
              <a:spcAft>
                <a:spcPts val="800"/>
              </a:spcAft>
            </a:pPr>
            <a:r>
              <a:rPr sz="1500">
                <a:solidFill>
                  <a:srgbClr val="1F2937"/>
                </a:solidFill>
              </a:rPr>
              <a:t>•  Choosing tags by price alone and discovering poor reads on metal or liquid items.</a:t>
            </a:r>
          </a:p>
          <a:p>
            <a:pPr>
              <a:spcAft>
                <a:spcPts val="800"/>
              </a:spcAft>
            </a:pPr>
            <a:r>
              <a:rPr sz="1500">
                <a:solidFill>
                  <a:srgbClr val="1F2937"/>
                </a:solidFill>
              </a:rPr>
              <a:t>•  No baseline, so improvement cannot be shown.</a:t>
            </a:r>
          </a:p>
          <a:p>
            <a:pPr>
              <a:spcAft>
                <a:spcPts val="800"/>
              </a:spcAft>
            </a:pPr>
            <a:r>
              <a:rPr sz="1500">
                <a:solidFill>
                  <a:srgbClr val="1F2937"/>
                </a:solidFill>
              </a:rPr>
              <a:t>•  Letting new, untagged stock in after go-live, which slowly destroys accuracy.</a:t>
            </a:r>
          </a:p>
          <a:p>
            <a:pPr>
              <a:spcAft>
                <a:spcPts val="800"/>
              </a:spcAft>
            </a:pPr>
            <a:r>
              <a:rPr sz="1500">
                <a:solidFill>
                  <a:srgbClr val="1F2937"/>
                </a:solidFill>
              </a:rPr>
              <a:t>•  Counting with inconsistent routes and technique.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for Inventory Management: Step-by-Step Implementation</dc:title>
  <dc:subject>www.indianrfid.com/rfid-academy/inventory-rfid-step-by-step</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