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GS1 and RFID: The Role of GS1 Standards</a:t>
            </a:r>
          </a:p>
          <a:p>
            <a:r>
              <a:rPr sz="1800">
                <a:solidFill>
                  <a:srgbClr val="FDE68A"/>
                </a:solidFill>
              </a:rPr>
              <a:t>The same organisation that gave the world the retail barcode also maintains the standards that make UHF RFID tags readable and meaningful across companies. This chapter explains who GS1 is, how a barcode GTIN becomes an RFID...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www.indianrfid.com/rfid-academy/gs1-and-rfid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Who is GS1?</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GS1 is a global, not-for-profit organisation that develops and maintains standards for identifying products, locations, shipments and assets, and for sharing data about them. If you have ever seen a barcode scanned at a supermarket checkout, you have seen a...</a:t>
            </a:r>
          </a:p>
          <a:p>
            <a:pPr>
              <a:spcAft>
                <a:spcPts val="800"/>
              </a:spcAft>
            </a:pPr>
            <a:r>
              <a:rPr sz="1700">
                <a:solidFill>
                  <a:srgbClr val="1F2937"/>
                </a:solidFill>
              </a:rPr>
              <a:t>•  GS1 works through a global office and a network of national member organisations in well over a hundred countries. Each member organisation licenses company prefixes to businesses in its country, provides training and helps local industry apply the standards.</a:t>
            </a:r>
          </a:p>
          <a:p>
            <a:pPr>
              <a:spcAft>
                <a:spcPts val="800"/>
              </a:spcAft>
            </a:pPr>
            <a:r>
              <a:rPr sz="1700">
                <a:solidFill>
                  <a:srgbClr val="1F2937"/>
                </a:solidFill>
              </a:rPr>
              <a:t>•  Why does this matter for RFID? Because a UHF RFID tag is, in most supply-chain uses, just a radio-readable carrier for the same kind of GS1 identifier a barcode carries.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From EPCglobal to GS1: one family of standards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In the early 2000s, research work on the "Electronic Product Code" (EPC) and low-cost UHF tags led to the creation of EPCglobal, an organisation set up within the GS1 system to commercialise and standardise EPC-based RFID. Over time the EPCglobal standards...</a:t>
            </a:r>
          </a:p>
          <a:p>
            <a:pPr>
              <a:spcAft>
                <a:spcPts val="800"/>
              </a:spcAft>
            </a:pPr>
            <a:r>
              <a:rPr sz="1500">
                <a:solidFill>
                  <a:srgbClr val="1F2937"/>
                </a:solidFill>
              </a:rPr>
              <a:t>•  The main pieces of this family are:</a:t>
            </a:r>
          </a:p>
          <a:p>
            <a:pPr>
              <a:spcAft>
                <a:spcPts val="800"/>
              </a:spcAft>
            </a:pPr>
            <a:r>
              <a:rPr sz="1500">
                <a:solidFill>
                  <a:srgbClr val="1F2937"/>
                </a:solidFill>
              </a:rPr>
              <a:t>•  UHF Gen2 air interface - the protocol a UHF reader and a passive tag use to communicate (inventory rounds, singulation, read, write, lock, kill). It...</a:t>
            </a:r>
          </a:p>
          <a:p>
            <a:pPr>
              <a:spcAft>
                <a:spcPts val="800"/>
              </a:spcAft>
            </a:pPr>
            <a:r>
              <a:rPr sz="1500">
                <a:solidFill>
                  <a:srgbClr val="1F2937"/>
                </a:solidFill>
              </a:rPr>
              <a:t>•  EPC Tag Data Standard (TDS) - defines how GS1 keys are turned into EPCs: the pure-identity URI form, the tag URI form, and the exact binary layouts...</a:t>
            </a:r>
          </a:p>
          <a:p>
            <a:pPr>
              <a:spcAft>
                <a:spcPts val="800"/>
              </a:spcAft>
            </a:pPr>
            <a:r>
              <a:rPr sz="1500">
                <a:solidFill>
                  <a:srgbClr val="1F2937"/>
                </a:solidFill>
              </a:rPr>
              <a:t>•  Tag Data Translation (TDT) - a machine-readable companion to TDS that lets software automatically convert between binary, hex, URI and GS1...</a:t>
            </a:r>
          </a:p>
          <a:p>
            <a:pPr>
              <a:spcAft>
                <a:spcPts val="800"/>
              </a:spcAft>
            </a:pPr>
            <a:r>
              <a:rPr sz="1500">
                <a:solidFill>
                  <a:srgbClr val="1F2937"/>
                </a:solidFill>
              </a:rPr>
              <a:t>•  EPCIS and CBV - standards for capturing and sharing what happened to tagged objects, described in more detail below.</a:t>
            </a:r>
          </a:p>
          <a:p>
            <a:pPr>
              <a:spcAft>
                <a:spcPts val="800"/>
              </a:spcAft>
            </a:pPr>
            <a:r>
              <a:rPr sz="1500">
                <a:solidFill>
                  <a:srgbClr val="1F2937"/>
                </a:solidFill>
              </a:rPr>
              <a:t>•  For a wider view of RFID standards, including HF and LF, see RFID Standards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barcode-to-RFID link: GTIN to SGTIN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 GTIN identifies a product type : every 500 ml bottle of a particular shampoo carries the same GTIN, and every medium blue T-shirt of a particular style carries the same GTIN. That is fine for checkout, where the till only needs to know the price, but it...</a:t>
            </a:r>
          </a:p>
          <a:p>
            <a:pPr>
              <a:spcAft>
                <a:spcPts val="800"/>
              </a:spcAft>
            </a:pPr>
            <a:r>
              <a:rPr sz="1700">
                <a:solidFill>
                  <a:srgbClr val="1F2937"/>
                </a:solidFill>
              </a:rPr>
              <a:t>•  RFID's big advantage is that every tag can be unique. GS1 achieves this with the SGTIN (Serialised GTIN) : the GTIN plus a serial number.</a:t>
            </a:r>
          </a:p>
          <a:p>
            <a:pPr>
              <a:spcAft>
                <a:spcPts val="800"/>
              </a:spcAft>
            </a:pPr>
            <a:r>
              <a:rPr sz="1700">
                <a:solidFill>
                  <a:srgbClr val="1F2937"/>
                </a:solidFill>
              </a:rPr>
              <a:t>•  Example: A brand with GTIN 08901234567890 for a medium navy polo shirt encodes the first shirt as serial 1, the next as serial 2, and so on. In EPC pure-identity URI form the first shirt looks like urn:epc:id:sgtin:8901234.056789.1 - company prefix, then...</a:t>
            </a:r>
          </a:p>
          <a:p>
            <a:pPr>
              <a:spcAft>
                <a:spcPts val="800"/>
              </a:spcAft>
            </a:pPr>
            <a:r>
              <a:rPr sz="1700">
                <a:solidFill>
                  <a:srgbClr val="1F2937"/>
                </a:solidFill>
              </a:rPr>
              <a:t>•  Because SGTIN is derived from the GTIN, a brand that already barcodes its products has done much of the groundwork for RFID. The product master data, the company prefix and the item references are all reused.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GS1 identification keys used in RFID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SGTIN is the most common EPC scheme, but GS1 defines several other keys, each designed for a particular kind of object. Choosing the right one matters, because trading partners and software interpret the tag based on its scheme.</a:t>
            </a:r>
          </a:p>
          <a:p>
            <a:pPr>
              <a:spcAft>
                <a:spcPts val="800"/>
              </a:spcAft>
            </a:pPr>
            <a:r>
              <a:rPr sz="1500">
                <a:solidFill>
                  <a:srgbClr val="1F2937"/>
                </a:solidFill>
              </a:rPr>
              <a:t>•  GTIN (serialised as SGTIN) - An individual trade item - a product unit, an inner pack or a case - SGTIN-96, SGTIN-198 - Apparel and footwear item...</a:t>
            </a:r>
          </a:p>
          <a:p>
            <a:pPr>
              <a:spcAft>
                <a:spcPts val="800"/>
              </a:spcAft>
            </a:pPr>
            <a:r>
              <a:rPr sz="1500">
                <a:solidFill>
                  <a:srgbClr val="1F2937"/>
                </a:solidFill>
              </a:rPr>
              <a:t>•  SSCC - A logistic unit - a pallet, carton or parcel being shipped - SSCC-96 - Shipment tagging, dock-door receiving, dispatch verification</a:t>
            </a:r>
          </a:p>
          <a:p>
            <a:pPr>
              <a:spcAft>
                <a:spcPts val="800"/>
              </a:spcAft>
            </a:pPr>
            <a:r>
              <a:rPr sz="1500">
                <a:solidFill>
                  <a:srgbClr val="1F2937"/>
                </a:solidFill>
              </a:rPr>
              <a:t>•  GRAI - A returnable asset of a known type, plus serial - GRAI-96, GRAI-170 - Reusable crates, pallets, kegs, gas cylinders, roll cages</a:t>
            </a:r>
          </a:p>
          <a:p>
            <a:pPr>
              <a:spcAft>
                <a:spcPts val="800"/>
              </a:spcAft>
            </a:pPr>
            <a:r>
              <a:rPr sz="1500">
                <a:solidFill>
                  <a:srgbClr val="1F2937"/>
                </a:solidFill>
              </a:rPr>
              <a:t>•  GIAI - An individual fixed asset owned by a company - GIAI-96, GIAI-202 - IT equipment, machinery, hospital equipment, furniture</a:t>
            </a:r>
          </a:p>
          <a:p>
            <a:pPr>
              <a:spcAft>
                <a:spcPts val="800"/>
              </a:spcAft>
            </a:pPr>
            <a:r>
              <a:rPr sz="1500">
                <a:solidFill>
                  <a:srgbClr val="1F2937"/>
                </a:solidFill>
              </a:rPr>
              <a:t>•  GLN (as SGLN) - A physical location or party, optionally with an extension for a sub-location - SGLN-96, SGLN-195 - Location tags on shelves, rooms...</a:t>
            </a:r>
          </a:p>
          <a:p>
            <a:pPr>
              <a:spcAft>
                <a:spcPts val="800"/>
              </a:spcAft>
            </a:pPr>
            <a:r>
              <a:rPr sz="1500">
                <a:solidFill>
                  <a:srgbClr val="1F2937"/>
                </a:solidFill>
              </a:rPr>
              <a:t>•  GSRN - A service relationship - a patient, employee, member or service provider - GSRN-96 - Patient wristbands, staff badges, loyalty or membership...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GS1 identification keys used in RFID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"-96" schemes fit in the 96-bit EPC memory that almost every UHF chip supports, and they use numeric serials. The longer schemes (such as SGTIN-198 or GIAI-202) allow alphanumeric serials but need chips with larger EPC memory.</a:t>
            </a:r>
          </a:p>
          <a:p>
            <a:pPr>
              <a:spcAft>
                <a:spcPts val="800"/>
              </a:spcAft>
            </a:pPr>
            <a:r>
              <a:rPr sz="1700">
                <a:solidFill>
                  <a:srgbClr val="1F2937"/>
                </a:solidFill>
              </a:rPr>
              <a:t>•  Tip: Do not tag a returnable plastic crate with an SGTIN just because it is the scheme you know. The crate is not a product being sold; it is an asset that comes back.</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Getting a GS1 company prefix - and why random EPCs are a problem</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GS1 key starts with a GS1 company prefix licensed to your organisation. That prefix is what guarantees global uniqueness: no other company in the world can legitimately issue identifiers starting with your prefix.</a:t>
            </a:r>
          </a:p>
          <a:p>
            <a:pPr>
              <a:spcAft>
                <a:spcPts val="800"/>
              </a:spcAft>
            </a:pPr>
            <a:r>
              <a:rPr sz="1500">
                <a:solidFill>
                  <a:srgbClr val="1F2937"/>
                </a:solidFill>
              </a:rPr>
              <a:t>•  Why not just write any number on the tag?</a:t>
            </a:r>
          </a:p>
          <a:p>
            <a:pPr>
              <a:spcAft>
                <a:spcPts val="800"/>
              </a:spcAft>
            </a:pPr>
            <a:r>
              <a:rPr sz="1500">
                <a:solidFill>
                  <a:srgbClr val="1F2937"/>
                </a:solidFill>
              </a:rPr>
              <a:t>•  Technically, a Gen2 tag will accept any bit pattern you write to its EPC bank. Many closed-loop systems - a library, a laundry, a factory's own tool crib - work fine with made-up numbers because nobody outside will ever read them.</a:t>
            </a:r>
          </a:p>
          <a:p>
            <a:pPr>
              <a:spcAft>
                <a:spcPts val="800"/>
              </a:spcAft>
            </a:pPr>
            <a:r>
              <a:rPr sz="1500">
                <a:solidFill>
                  <a:srgbClr val="1F2937"/>
                </a:solidFill>
              </a:rPr>
              <a:t>•  Collisions: if two suppliers both start their serials at 1 with no prefix, a retailer's system will see two different shirts as the same item.</a:t>
            </a:r>
          </a:p>
          <a:p>
            <a:pPr>
              <a:spcAft>
                <a:spcPts val="800"/>
              </a:spcAft>
            </a:pPr>
            <a:r>
              <a:rPr sz="1500">
                <a:solidFill>
                  <a:srgbClr val="1F2937"/>
                </a:solidFill>
              </a:rPr>
              <a:t>•  Misinterpretation: a random EPC whose first byte happens to be 0x30 looks like an SGTIN-96 to every decoder and may decode to a GTIN that belongs to...</a:t>
            </a:r>
          </a:p>
          <a:p>
            <a:pPr>
              <a:spcAft>
                <a:spcPts val="800"/>
              </a:spcAft>
            </a:pPr>
            <a:r>
              <a:rPr sz="1500">
                <a:solidFill>
                  <a:srgbClr val="1F2937"/>
                </a:solidFill>
              </a:rPr>
              <a:t>•  Rejection: retailers and brands with RFID programmes usually specify GS1 EPC encoding in their supplier requirements, and non-compliant tags can lead...</a:t>
            </a:r>
          </a:p>
          <a:p>
            <a:pPr>
              <a:spcAft>
                <a:spcPts val="800"/>
              </a:spcAft>
            </a:pPr>
            <a:r>
              <a:rPr sz="1500">
                <a:solidFill>
                  <a:srgbClr val="1F2937"/>
                </a:solidFill>
              </a:rPr>
              <a:t>•  Lost data value: without a GS1 structure, nobody downstream can link the tag to your product master data.</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Getting a GS1 company prefix - and why random EPCs are a problem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Watch out: Never "borrow" a customer's or another brand's company prefix to encode tags, even temporarily. It breaks the uniqueness guarantee and can create serious traceability and compliance problems.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Encoding rules recap and filter values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EPC Tag Data Standard packs a GS1 key into a fixed binary layout. For SGTIN-96 the fields are, in order: an 8-bit header (0x30, which is why SGTIN-96 EPCs in hex start with "30"), a 3-bit filter value, a 3-bit partition value, the company prefix and item...</a:t>
            </a:r>
          </a:p>
          <a:p>
            <a:pPr>
              <a:spcAft>
                <a:spcPts val="800"/>
              </a:spcAft>
            </a:pPr>
            <a:r>
              <a:rPr sz="1500">
                <a:solidFill>
                  <a:srgbClr val="1F2937"/>
                </a:solidFill>
              </a:rPr>
              <a:t>•  A few practical rules apply to SGTIN-96:</a:t>
            </a:r>
          </a:p>
          <a:p>
            <a:pPr>
              <a:spcAft>
                <a:spcPts val="800"/>
              </a:spcAft>
            </a:pPr>
            <a:r>
              <a:rPr sz="1500">
                <a:solidFill>
                  <a:srgbClr val="1F2937"/>
                </a:solidFill>
              </a:rPr>
              <a:t>•  The serial must be a whole number that fits in 38 bits (typically up to about 274 billion) and must not have leading zeros.</a:t>
            </a:r>
          </a:p>
          <a:p>
            <a:pPr>
              <a:spcAft>
                <a:spcPts val="800"/>
              </a:spcAft>
            </a:pPr>
            <a:r>
              <a:rPr sz="1500">
                <a:solidFill>
                  <a:srgbClr val="1F2937"/>
                </a:solidFill>
              </a:rPr>
              <a:t>•  The GTIN check digit and the leading indicator digit placement follow fixed rules - use tested software or a library based on TDT rather than writing...</a:t>
            </a:r>
          </a:p>
          <a:p>
            <a:pPr>
              <a:spcAft>
                <a:spcPts val="800"/>
              </a:spcAft>
            </a:pPr>
            <a:r>
              <a:rPr sz="1500">
                <a:solidFill>
                  <a:srgbClr val="1F2937"/>
                </a:solidFill>
              </a:rPr>
              <a:t>•  Always verify by decoding the written EPC back to a GTIN and serial before production runs.</a:t>
            </a:r>
          </a:p>
          <a:p>
            <a:pPr>
              <a:spcAft>
                <a:spcPts val="800"/>
              </a:spcAft>
            </a:pPr>
            <a:r>
              <a:rPr sz="1500">
                <a:solidFill>
                  <a:srgbClr val="1F2937"/>
                </a:solidFill>
              </a:rPr>
              <a:t>•  Filter values</a:t>
            </a:r>
          </a:p>
          <a:p>
            <a:pPr>
              <a:spcAft>
                <a:spcPts val="800"/>
              </a:spcAft>
            </a:pPr>
            <a:r>
              <a:rPr sz="1500">
                <a:solidFill>
                  <a:srgbClr val="1F2937"/>
                </a:solidFill>
              </a:rPr>
              <a:t>•  The 3-bit filter value is a hint about what kind of object the tag is on, so that readers can quickly select only the tags they care about. A dock-door reader might read only cases and pallets, while a store reader focuses on point-of-sale items.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Encoding rules recap and filter values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For the full bit-by-bit worked example, memory banks, locking and passwords, read EPC Encoding &amp; Tag Memory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EPCIS, CBV and GS1 Digital Link</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EPCIS: sharing what happened</a:t>
            </a:r>
          </a:p>
          <a:p>
            <a:pPr>
              <a:spcAft>
                <a:spcPts val="800"/>
              </a:spcAft>
            </a:pPr>
            <a:r>
              <a:rPr sz="1500">
                <a:solidFill>
                  <a:srgbClr val="1F2937"/>
                </a:solidFill>
              </a:rPr>
              <a:t>•  Reading a tag is only useful if the read becomes business information. EPCIS (Electronic Product Code Information Services) is the GS1 standard for recording and sharing visibility events.</a:t>
            </a:r>
          </a:p>
          <a:p>
            <a:pPr>
              <a:spcAft>
                <a:spcPts val="800"/>
              </a:spcAft>
            </a:pPr>
            <a:r>
              <a:rPr sz="1500">
                <a:solidFill>
                  <a:srgbClr val="1F2937"/>
                </a:solidFill>
              </a:rPr>
              <a:t>•  What - which objects (EPCs, or GTIN plus batch quantities) were involved</a:t>
            </a:r>
          </a:p>
          <a:p>
            <a:pPr>
              <a:spcAft>
                <a:spcPts val="800"/>
              </a:spcAft>
            </a:pPr>
            <a:r>
              <a:rPr sz="1500">
                <a:solidFill>
                  <a:srgbClr val="1F2937"/>
                </a:solidFill>
              </a:rPr>
              <a:t>•  Where - the read point and business location, usually expressed as SGLNs</a:t>
            </a:r>
          </a:p>
          <a:p>
            <a:pPr>
              <a:spcAft>
                <a:spcPts val="800"/>
              </a:spcAft>
            </a:pPr>
            <a:r>
              <a:rPr sz="1500">
                <a:solidFill>
                  <a:srgbClr val="1F2937"/>
                </a:solidFill>
              </a:rPr>
              <a:t>•  When - the date, time and time zone of the event</a:t>
            </a:r>
          </a:p>
          <a:p>
            <a:pPr>
              <a:spcAft>
                <a:spcPts val="800"/>
              </a:spcAft>
            </a:pPr>
            <a:r>
              <a:rPr sz="1500">
                <a:solidFill>
                  <a:srgbClr val="1F2937"/>
                </a:solidFill>
              </a:rPr>
              <a:t>•  Why - the business step (such as shipping or receiving) and the disposition (such as in transit or sellable)</a:t>
            </a:r>
          </a:p>
          <a:p>
            <a:pPr>
              <a:spcAft>
                <a:spcPts val="800"/>
              </a:spcAft>
            </a:pPr>
            <a:r>
              <a:rPr sz="1500">
                <a:solidFill>
                  <a:srgbClr val="1F2937"/>
                </a:solidFill>
              </a:rPr>
              <a:t>•  EPCIS defines event types for simple observations, for packing items into a case (aggregation), for transformations (raw material into finished goods) and for linking objects to business transactions such as a purchase order. Recent versions also support...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EPCIS, CBV and GS1 Digital Link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CBV: a common vocabulary</a:t>
            </a:r>
          </a:p>
          <a:p>
            <a:pPr>
              <a:spcAft>
                <a:spcPts val="800"/>
              </a:spcAft>
            </a:pPr>
            <a:r>
              <a:rPr sz="1700">
                <a:solidFill>
                  <a:srgbClr val="1F2937"/>
                </a:solidFill>
              </a:rPr>
              <a:t>•  The Core Business Vocabulary (CBV) is EPCIS's companion standard. It defines standard values for the "why" - business steps like shipping , receiving and packing , and dispositions like in_transit or sellable_accessible .</a:t>
            </a:r>
          </a:p>
          <a:p>
            <a:pPr>
              <a:spcAft>
                <a:spcPts val="800"/>
              </a:spcAft>
            </a:pPr>
            <a:r>
              <a:rPr sz="1700">
                <a:solidFill>
                  <a:srgbClr val="1F2937"/>
                </a:solidFill>
              </a:rPr>
              <a:t>•  GS1 Digital Link in brief</a:t>
            </a:r>
          </a:p>
          <a:p>
            <a:pPr>
              <a:spcAft>
                <a:spcPts val="800"/>
              </a:spcAft>
            </a:pPr>
            <a:r>
              <a:rPr sz="1700">
                <a:solidFill>
                  <a:srgbClr val="1F2937"/>
                </a:solidFill>
              </a:rPr>
              <a:t>•  GS1 Digital Link is a way of expressing GS1 keys as web addresses (URIs), so that a single identifier can be both a supply-chain key and a link to online information. It is most visible in 2D barcodes such as QR codes on packaging, but it also connects to...</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GS1 RFID work in retail, healthcare and logistics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GS1 and its member organisations run industry working groups that turn the general standards into sector guidelines:</a:t>
            </a:r>
          </a:p>
          <a:p>
            <a:pPr>
              <a:spcAft>
                <a:spcPts val="800"/>
              </a:spcAft>
            </a:pPr>
            <a:r>
              <a:rPr sz="1700">
                <a:solidFill>
                  <a:srgbClr val="1F2937"/>
                </a:solidFill>
              </a:rPr>
              <a:t>•  Apparel and general retail: the most mature RFID sector. Guidelines cover item-level SGTIN encoding, tag placement, inspection and read-quality...</a:t>
            </a:r>
          </a:p>
          <a:p>
            <a:pPr>
              <a:spcAft>
                <a:spcPts val="800"/>
              </a:spcAft>
            </a:pPr>
            <a:r>
              <a:rPr sz="1700">
                <a:solidFill>
                  <a:srgbClr val="1F2937"/>
                </a:solidFill>
              </a:rPr>
              <a:t>•  Healthcare: GS1 healthcare work covers identification of medicines and medical devices, patient identification (GSRN on wristbands), and asset...</a:t>
            </a:r>
          </a:p>
          <a:p>
            <a:pPr>
              <a:spcAft>
                <a:spcPts val="800"/>
              </a:spcAft>
            </a:pPr>
            <a:r>
              <a:rPr sz="1700">
                <a:solidFill>
                  <a:srgbClr val="1F2937"/>
                </a:solidFill>
              </a:rPr>
              <a:t>•  Transport and logistics: SSCC for shipments, GRAI for returnable transport items such as pallets and crates, and SGLN for locations. EPCIS is used to...</a:t>
            </a:r>
          </a:p>
          <a:p>
            <a:pPr>
              <a:spcAft>
                <a:spcPts val="800"/>
              </a:spcAft>
            </a:pPr>
            <a:r>
              <a:rPr sz="1700">
                <a:solidFill>
                  <a:srgbClr val="1F2937"/>
                </a:solidFill>
              </a:rPr>
              <a:t>•  In India, the same principles apply to domestic retail chains, exporters supplying global brands, and importers receiving tagged goods. Importers should check that their systems can decode incoming EPCs correctly - see RFID for Importers: Step by Step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GS1 and the RAIN RFID Alliance: different roles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People often confuse these two. GS1 is the standards body: it writes and maintains Gen2, TDS, EPCIS, CBV and the identification keys, and it licenses company prefixes.</a:t>
            </a:r>
          </a:p>
          <a:p>
            <a:pPr>
              <a:spcAft>
                <a:spcPts val="800"/>
              </a:spcAft>
            </a:pPr>
            <a:r>
              <a:rPr sz="1700">
                <a:solidFill>
                  <a:srgbClr val="1F2937"/>
                </a:solidFill>
              </a:rPr>
              <a:t>•  Whatever standards you follow, the radio side must also obey local regulations. In India, passive UHF RFID operates in the 865-867 MHz band, with readers limited to 4 W EIRP (1 W transmitter power), and equipment should be type-approved for India.</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Practical checklist for a brand starting RFID with GS1 identifiers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Confirm your GS1 company prefix and its capacity. If you do not have one, apply through GS1 India before ordering encoded tags.</a:t>
            </a:r>
          </a:p>
          <a:p>
            <a:pPr>
              <a:spcAft>
                <a:spcPts val="800"/>
              </a:spcAft>
            </a:pPr>
            <a:r>
              <a:rPr sz="1500">
                <a:solidFill>
                  <a:srgbClr val="1F2937"/>
                </a:solidFill>
              </a:rPr>
              <a:t>•  Clean up product master data - every SKU should have a correct GTIN, description, size and colour in your ERP.</a:t>
            </a:r>
          </a:p>
          <a:p>
            <a:pPr>
              <a:spcAft>
                <a:spcPts val="800"/>
              </a:spcAft>
            </a:pPr>
            <a:r>
              <a:rPr sz="1500">
                <a:solidFill>
                  <a:srgbClr val="1F2937"/>
                </a:solidFill>
              </a:rPr>
              <a:t>•  Pick the right key for each object : SGTIN for products, SSCC for shipments, GRAI for returnables, GIAI for your own assets.</a:t>
            </a:r>
          </a:p>
          <a:p>
            <a:pPr>
              <a:spcAft>
                <a:spcPts val="800"/>
              </a:spcAft>
            </a:pPr>
            <a:r>
              <a:rPr sz="1500">
                <a:solidFill>
                  <a:srgbClr val="1F2937"/>
                </a:solidFill>
              </a:rPr>
              <a:t>•  Read your buyers' RFID requirements - many specify encoding scheme, filter value, chip or inlay performance, and tag placement.</a:t>
            </a:r>
          </a:p>
          <a:p>
            <a:pPr>
              <a:spcAft>
                <a:spcPts val="800"/>
              </a:spcAft>
            </a:pPr>
            <a:r>
              <a:rPr sz="1500">
                <a:solidFill>
                  <a:srgbClr val="1F2937"/>
                </a:solidFill>
              </a:rPr>
              <a:t>•  Design a serial number policy : who issues serials, how duplicates are prevented, and how printers and encoding stations stay in sync.</a:t>
            </a:r>
          </a:p>
          <a:p>
            <a:pPr>
              <a:spcAft>
                <a:spcPts val="800"/>
              </a:spcAft>
            </a:pPr>
            <a:r>
              <a:rPr sz="1500">
                <a:solidFill>
                  <a:srgbClr val="1F2937"/>
                </a:solidFill>
              </a:rPr>
              <a:t>•  Choose tags and chips suited to the product and the buyer's approved list - see UHF RFID labels .</a:t>
            </a:r>
          </a:p>
          <a:p>
            <a:pPr>
              <a:spcAft>
                <a:spcPts val="800"/>
              </a:spcAft>
            </a:pPr>
            <a:r>
              <a:rPr sz="1500">
                <a:solidFill>
                  <a:srgbClr val="1F2937"/>
                </a:solidFill>
              </a:rPr>
              <a:t>•  Set up encoding and verification on RFID printers or encoders, with a decode-back check and void handling for failed tags.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Practical checklist for a brand starting RFID with GS1 identifiers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Record TID with EPC at encoding time for traceability and anti-counterfeit checks.</a:t>
            </a:r>
          </a:p>
          <a:p>
            <a:pPr>
              <a:spcAft>
                <a:spcPts val="800"/>
              </a:spcAft>
            </a:pPr>
            <a:r>
              <a:rPr sz="1700">
                <a:solidFill>
                  <a:srgbClr val="1F2937"/>
                </a:solidFill>
              </a:rPr>
              <a:t>•  Plan data sharing - advance shipping notices with EPC lists, and EPCIS events if partners use them.</a:t>
            </a:r>
          </a:p>
          <a:p>
            <a:pPr>
              <a:spcAft>
                <a:spcPts val="800"/>
              </a:spcAft>
            </a:pPr>
            <a:r>
              <a:rPr sz="1700">
                <a:solidFill>
                  <a:srgbClr val="1F2937"/>
                </a:solidFill>
              </a:rPr>
              <a:t>•  Pilot, measure read rates, then scale .</a:t>
            </a:r>
          </a:p>
          <a:p>
            <a:pPr>
              <a:spcAft>
                <a:spcPts val="800"/>
              </a:spcAft>
            </a:pPr>
            <a:r>
              <a:rPr sz="1700">
                <a:solidFill>
                  <a:srgbClr val="1F2937"/>
                </a:solidFill>
              </a:rPr>
              <a:t>•  If you want expert help with prefix planning, encoding rules and buyer compliance, our RFID consulting team works with Indian brands and exporters every day. For structured, hands-on training on GS1 encoding and the rest of the RFID stack, see our RFID...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GS1 and RFID: The Role of GS1 Standards</dc:title>
  <dc:subject>www.indianrfid.com/rfid-academy/gs1-and-rfid</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