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RFID for Exporters: Step-by-Step Guide</a:t>
            </a:r>
          </a:p>
          <a:p>
            <a:r>
              <a:rPr sz="1800">
                <a:solidFill>
                  <a:srgbClr val="FDE68A"/>
                </a:solidFill>
              </a:rPr>
              <a:t>Many overseas retailers and brands now ask their suppliers to deliver goods already carrying RFID tags. This chapter walks an Indian exporter through the whole job, from decoding the buyer tagging specification and getting GS1...</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www.indianrfid.com/rfid-academy/exporters-rfid-step-by-step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Why overseas buyers ask for RFID</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If you export garments and knitwear from Tiruppur, Noida or Bengaluru, leather goods and footwear, home textiles, pharmaceuticals, auto parts or electronics, there is a growing chance that a buyer has asked you to deliver goods with RFID tags already applied....</a:t>
            </a:r>
          </a:p>
          <a:p>
            <a:pPr>
              <a:spcAft>
                <a:spcPts val="800"/>
              </a:spcAft>
            </a:pPr>
            <a:r>
              <a:rPr sz="1700">
                <a:solidFill>
                  <a:srgbClr val="1F2937"/>
                </a:solidFill>
              </a:rPr>
              <a:t>•  The reasons are practical. A distribution centre can read every item in a sealed carton in seconds instead of opening it and scanning barcodes one by one.</a:t>
            </a:r>
          </a:p>
          <a:p>
            <a:pPr>
              <a:spcAft>
                <a:spcPts val="800"/>
              </a:spcAft>
            </a:pPr>
            <a:r>
              <a:rPr sz="1700">
                <a:solidFill>
                  <a:srgbClr val="1F2937"/>
                </a:solidFill>
              </a:rPr>
              <a:t>•  Many large retailers ask suppliers to source-tag specific departments first, often apparel, footwear and home goods, and extend the programme over time. The details differ from buyer to buyer, so the golden rule of this chapter is simple: always follow the...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1: Read and decode the buyer tagging specification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The tagging specification (sometimes called a source tagging guide or vendor RFID manual) is usually a PDF of 20 to 80 pages. Read it end to end and convert it into a one-page internal summary.</a:t>
            </a:r>
          </a:p>
          <a:p>
            <a:pPr>
              <a:spcAft>
                <a:spcPts val="800"/>
              </a:spcAft>
            </a:pPr>
            <a:r>
              <a:rPr sz="1500">
                <a:solidFill>
                  <a:srgbClr val="1F2937"/>
                </a:solidFill>
              </a:rPr>
              <a:t>•  Scope: which departments, product categories and ship dates the programme covers.</a:t>
            </a:r>
          </a:p>
          <a:p>
            <a:pPr>
              <a:spcAft>
                <a:spcPts val="800"/>
              </a:spcAft>
            </a:pPr>
            <a:r>
              <a:rPr sz="1500">
                <a:solidFill>
                  <a:srgbClr val="1F2937"/>
                </a:solidFill>
              </a:rPr>
              <a:t>•  Approved inlays and chips: a list of inlay models (antenna plus chip) the buyer accepts. Many programmes rely on independent test labs and...</a:t>
            </a:r>
          </a:p>
          <a:p>
            <a:pPr>
              <a:spcAft>
                <a:spcPts val="800"/>
              </a:spcAft>
            </a:pPr>
            <a:r>
              <a:rPr sz="1500">
                <a:solidFill>
                  <a:srgbClr val="1F2937"/>
                </a:solidFill>
              </a:rPr>
              <a:t>•  Tag format and placement: whether the tag sits in a hang tag, price ticket, sewn-in care label or adhesive label, and exactly where on the product it...</a:t>
            </a:r>
          </a:p>
          <a:p>
            <a:pPr>
              <a:spcAft>
                <a:spcPts val="800"/>
              </a:spcAft>
            </a:pPr>
            <a:r>
              <a:rPr sz="1500">
                <a:solidFill>
                  <a:srgbClr val="1F2937"/>
                </a:solidFill>
              </a:rPr>
              <a:t>•  Encoding: the EPC scheme, usually SGTIN-96 based on GS1 GTINs, plus rules for the filter value, serial numbers and whether user memory or passwords...</a:t>
            </a:r>
          </a:p>
          <a:p>
            <a:pPr>
              <a:spcAft>
                <a:spcPts val="800"/>
              </a:spcAft>
            </a:pPr>
            <a:r>
              <a:rPr sz="1500">
                <a:solidFill>
                  <a:srgbClr val="1F2937"/>
                </a:solidFill>
              </a:rPr>
              <a:t>•  Label artwork: the visible print, often including a logo that tells consumers the label contains RFID, and barcode and text positions.</a:t>
            </a:r>
          </a:p>
          <a:p>
            <a:pPr>
              <a:spcAft>
                <a:spcPts val="800"/>
              </a:spcAft>
            </a:pPr>
            <a:r>
              <a:rPr sz="1500">
                <a:solidFill>
                  <a:srgbClr val="1F2937"/>
                </a:solidFill>
              </a:rPr>
              <a:t>•  Carton and pallet labelling: shipping labels, often with an SSCC barcode, and whether cartons also need an RFID tag.</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1: Read and decode the buyer tagging specification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Data exchange: whether the advance ship notice (ASN) must list EPCs, or only GTIN quantities per carton.</a:t>
            </a:r>
          </a:p>
          <a:p>
            <a:pPr>
              <a:spcAft>
                <a:spcPts val="800"/>
              </a:spcAft>
            </a:pPr>
            <a:r>
              <a:rPr sz="1700">
                <a:solidFill>
                  <a:srgbClr val="1F2937"/>
                </a:solidFill>
              </a:rPr>
              <a:t>•  Testing and certification: any sample approval, first-shipment audit or ongoing quality checks, and the penalties for non-compliance.</a:t>
            </a:r>
          </a:p>
          <a:p>
            <a:pPr>
              <a:spcAft>
                <a:spcPts val="800"/>
              </a:spcAft>
            </a:pPr>
            <a:r>
              <a:rPr sz="1700">
                <a:solidFill>
                  <a:srgbClr val="1F2937"/>
                </a:solidFill>
              </a:rPr>
              <a:t>•  Tip: Keep a version log of the specification. Buyers update their guides, and a change in an approved inlay or label template can quietly turn a compliant shipment into a non-compliant one.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2: Get your GS1 identifiers in order</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A standard retail RFID tag carries an Electronic Product Code (EPC). The most common scheme, SGTIN-96, combines a GS1 company prefix, an item reference (together these come from the product GTIN) and a serial number that makes each individual item unique.</a:t>
            </a:r>
          </a:p>
          <a:p>
            <a:pPr>
              <a:spcAft>
                <a:spcPts val="800"/>
              </a:spcAft>
            </a:pPr>
            <a:r>
              <a:rPr sz="1700">
                <a:solidFill>
                  <a:srgbClr val="1F2937"/>
                </a:solidFill>
              </a:rPr>
              <a:t>•  Whichever applies, build a clean GTIN master : one row per style, colour and size (or per SKU for non-apparel), with the GTIN, description and buyer item number. Most encoding errors trace back to a wrong GTIN in this table, so lock it down and control...</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3: Choose a label converter or in-house encoding</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You have two broad options for producing encoded tags.</a:t>
            </a:r>
          </a:p>
          <a:p>
            <a:pPr>
              <a:spcAft>
                <a:spcPts val="800"/>
              </a:spcAft>
            </a:pPr>
            <a:r>
              <a:rPr sz="1500">
                <a:solidFill>
                  <a:srgbClr val="1F2937"/>
                </a:solidFill>
              </a:rPr>
              <a:t>•  Option A: Label or tag converter service</a:t>
            </a:r>
          </a:p>
          <a:p>
            <a:pPr>
              <a:spcAft>
                <a:spcPts val="800"/>
              </a:spcAft>
            </a:pPr>
            <a:r>
              <a:rPr sz="1500">
                <a:solidFill>
                  <a:srgbClr val="1F2937"/>
                </a:solidFill>
              </a:rPr>
              <a:t>•  A converter is a company that turns approved inlays into finished hang tags, tickets or labels, prints the artwork and variable data, encodes the EPC and verifies every tag. You send an order file (GTINs and quantities per purchase order), and receive tags in...</a:t>
            </a:r>
          </a:p>
          <a:p>
            <a:pPr>
              <a:spcAft>
                <a:spcPts val="800"/>
              </a:spcAft>
            </a:pPr>
            <a:r>
              <a:rPr sz="1500">
                <a:solidFill>
                  <a:srgbClr val="1F2937"/>
                </a:solidFill>
              </a:rPr>
              <a:t>•  Option B: In-house encoding with RFID printers</a:t>
            </a:r>
          </a:p>
          <a:p>
            <a:pPr>
              <a:spcAft>
                <a:spcPts val="800"/>
              </a:spcAft>
            </a:pPr>
            <a:r>
              <a:rPr sz="1500">
                <a:solidFill>
                  <a:srgbClr val="1F2937"/>
                </a:solidFill>
              </a:rPr>
              <a:t>•  You buy pre-converted blank RFID labels or tickets from an approved source, then print and encode them on your own RFID printers, driven by your software. This gives control over lead times and suits factories with high volumes, many small orders or frequent...</a:t>
            </a:r>
          </a:p>
          <a:p>
            <a:pPr>
              <a:spcAft>
                <a:spcPts val="800"/>
              </a:spcAft>
            </a:pPr>
            <a:r>
              <a:rPr sz="1500">
                <a:solidFill>
                  <a:srgbClr val="1F2937"/>
                </a:solidFill>
              </a:rPr>
              <a:t>•  Start-up effort - Low - Medium to high (printers, software, training)</a:t>
            </a:r>
          </a:p>
          <a:p>
            <a:pPr>
              <a:spcAft>
                <a:spcPts val="800"/>
              </a:spcAft>
            </a:pPr>
            <a:r>
              <a:rPr sz="1500">
                <a:solidFill>
                  <a:srgbClr val="1F2937"/>
                </a:solidFill>
              </a:rPr>
              <a:t>•  Lead time for tags - Depends on converter, typically days - Same day once set up</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3: Choose a label converter or in-house encoding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Serial number management - Converter manages - You manage</a:t>
            </a:r>
          </a:p>
          <a:p>
            <a:pPr>
              <a:spcAft>
                <a:spcPts val="800"/>
              </a:spcAft>
            </a:pPr>
            <a:r>
              <a:rPr sz="1700">
                <a:solidFill>
                  <a:srgbClr val="1F2937"/>
                </a:solidFill>
              </a:rPr>
              <a:t>•  Artwork compliance - Converter usually holds approved templates - You must match templates exactly</a:t>
            </a:r>
          </a:p>
          <a:p>
            <a:pPr>
              <a:spcAft>
                <a:spcPts val="800"/>
              </a:spcAft>
            </a:pPr>
            <a:r>
              <a:rPr sz="1700">
                <a:solidFill>
                  <a:srgbClr val="1F2937"/>
                </a:solidFill>
              </a:rPr>
              <a:t>•  Best for - New suppliers, moderate volumes - High volume, fast fashion, many small orders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4: Set up encoding data and serialization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Every tag must carry a unique EPC. In SGTIN-96 the GTIN part repeats for every item of the same SKU, so uniqueness comes from the serial number.</a:t>
            </a:r>
          </a:p>
          <a:p>
            <a:pPr>
              <a:spcAft>
                <a:spcPts val="800"/>
              </a:spcAft>
            </a:pPr>
            <a:r>
              <a:rPr sz="1500">
                <a:solidFill>
                  <a:srgbClr val="1F2937"/>
                </a:solidFill>
              </a:rPr>
              <a:t>•  Keep one serial counter per GTIN (or follow the serial range rules in the buyer spec, if it allocates ranges to suppliers or converters).</a:t>
            </a:r>
          </a:p>
          <a:p>
            <a:pPr>
              <a:spcAft>
                <a:spcPts val="800"/>
              </a:spcAft>
            </a:pPr>
            <a:r>
              <a:rPr sz="1500">
                <a:solidFill>
                  <a:srgbClr val="1F2937"/>
                </a:solidFill>
              </a:rPr>
              <a:t>•  Never reuse a serial, even for reprints. A reprinted tag gets a new serial and the old one is marked void.</a:t>
            </a:r>
          </a:p>
          <a:p>
            <a:pPr>
              <a:spcAft>
                <a:spcPts val="800"/>
              </a:spcAft>
            </a:pPr>
            <a:r>
              <a:rPr sz="1500">
                <a:solidFill>
                  <a:srgbClr val="1F2937"/>
                </a:solidFill>
              </a:rPr>
              <a:t>•  If you use more than one converter or encoding location for the same GTINs, split the serial ranges so they can never overlap.</a:t>
            </a:r>
          </a:p>
          <a:p>
            <a:pPr>
              <a:spcAft>
                <a:spcPts val="800"/>
              </a:spcAft>
            </a:pPr>
            <a:r>
              <a:rPr sz="1500">
                <a:solidFill>
                  <a:srgbClr val="1F2937"/>
                </a:solidFill>
              </a:rPr>
              <a:t>•  Store every encoded EPC with the purchase order, carton and date. This record is what you use to build EPC-level packing lists and to answer buyer...</a:t>
            </a:r>
          </a:p>
          <a:p>
            <a:pPr>
              <a:spcAft>
                <a:spcPts val="800"/>
              </a:spcAft>
            </a:pPr>
            <a:r>
              <a:rPr sz="1500">
                <a:solidFill>
                  <a:srgbClr val="1F2937"/>
                </a:solidFill>
              </a:rPr>
              <a:t>•  Use the filter value the specification asks for; for item-level retail tags this is usually the value for a point-of-sale item.</a:t>
            </a:r>
          </a:p>
          <a:p>
            <a:pPr>
              <a:spcAft>
                <a:spcPts val="800"/>
              </a:spcAft>
            </a:pPr>
            <a:r>
              <a:rPr sz="1500">
                <a:solidFill>
                  <a:srgbClr val="1F2937"/>
                </a:solidFill>
              </a:rPr>
              <a:t>•  Watch out: Duplicate EPCs are one of the most damaging errors. Two items with the same EPC look like one item to the buyer's system, so stock counts are wrong from the first day.</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5: Apply tags at the right production stage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Where you attach the tag depends on its format. Sewn-in care labels with an RFID inlay must be added on the sewing line, so the encoded labels must reach the line sorted by size before the bundle starts.</a:t>
            </a:r>
          </a:p>
          <a:p>
            <a:pPr>
              <a:spcAft>
                <a:spcPts val="800"/>
              </a:spcAft>
            </a:pPr>
            <a:r>
              <a:rPr sz="1700">
                <a:solidFill>
                  <a:srgbClr val="1F2937"/>
                </a:solidFill>
              </a:rPr>
              <a:t>•  Follow the placement drawing exactly. The buyer has tested that position for readability in folded, hung and boxed states.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6: Verify every carton at packing</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Verification is where compliant suppliers separate themselves from the rest. Before a carton is sealed, read it with an RFID tunnel (a shielded conveyor tunnel with fixed reader antennas) or a carton reading station, or with a handheld reader for low volumes.</a:t>
            </a:r>
          </a:p>
          <a:p>
            <a:pPr>
              <a:spcAft>
                <a:spcPts val="800"/>
              </a:spcAft>
            </a:pPr>
            <a:r>
              <a:rPr sz="1500">
                <a:solidFill>
                  <a:srgbClr val="1F2937"/>
                </a:solidFill>
              </a:rPr>
              <a:t>•  Count matches the expected quantity per GTIN: carton passes.</a:t>
            </a:r>
          </a:p>
          <a:p>
            <a:pPr>
              <a:spcAft>
                <a:spcPts val="800"/>
              </a:spcAft>
            </a:pPr>
            <a:r>
              <a:rPr sz="1500">
                <a:solidFill>
                  <a:srgbClr val="1F2937"/>
                </a:solidFill>
              </a:rPr>
              <a:t>•  Fewer tags than expected: find the item with a dead or missing tag, replace the tag and re-read.</a:t>
            </a:r>
          </a:p>
          <a:p>
            <a:pPr>
              <a:spcAft>
                <a:spcPts val="800"/>
              </a:spcAft>
            </a:pPr>
            <a:r>
              <a:rPr sz="1500">
                <a:solidFill>
                  <a:srgbClr val="1F2937"/>
                </a:solidFill>
              </a:rPr>
              <a:t>•  More tags than expected or a wrong GTIN: wrong item packed or stray tags nearby; correct and re-read.</a:t>
            </a:r>
          </a:p>
          <a:p>
            <a:pPr>
              <a:spcAft>
                <a:spcPts val="800"/>
              </a:spcAft>
            </a:pPr>
            <a:r>
              <a:rPr sz="1500">
                <a:solidFill>
                  <a:srgbClr val="1F2937"/>
                </a:solidFill>
              </a:rPr>
              <a:t>•  Duplicate or unknown EPCs: stop and investigate the encoding source.</a:t>
            </a:r>
          </a:p>
          <a:p>
            <a:pPr>
              <a:spcAft>
                <a:spcPts val="800"/>
              </a:spcAft>
            </a:pPr>
            <a:r>
              <a:rPr sz="1500">
                <a:solidFill>
                  <a:srgbClr val="1F2937"/>
                </a:solidFill>
              </a:rPr>
              <a:t>•  Shield the verification area so the reader does not pick up tags from neighbouring cartons or rolls of spare tags. Keep the read results; they become your proof of what was shipped.</a:t>
            </a:r>
          </a:p>
          <a:p>
            <a:pPr>
              <a:spcAft>
                <a:spcPts val="800"/>
              </a:spcAft>
            </a:pPr>
            <a:r>
              <a:rPr sz="1500">
                <a:solidFill>
                  <a:srgbClr val="1F2937"/>
                </a:solidFill>
              </a:rPr>
              <a:t>•  Example: A knitwear exporter packing 24 pieces per carton runs each sealed-but-open carton through a tunnel. The screen shows 23 reads.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7: Build the EPC-level packing list, ASN and dispatch</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Once all cartons pass, generate the packing list. Depending on the specification, the ASN may list only GTIN quantities per carton or every EPC per carton, linked to the carton SSCC.</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Market notes: EU, US, UK, Middle East and Russia/EAEU</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Requirements come mainly from individual buyers, not from a single law, so expect differences between customers in the same country. Tags must work in both India (865-867 MHz) and the destination: approved retail inlays are generally designed for global UHF...</a:t>
            </a:r>
          </a:p>
          <a:p>
            <a:pPr>
              <a:spcAft>
                <a:spcPts val="800"/>
              </a:spcAft>
            </a:pPr>
            <a:r>
              <a:rPr sz="1700">
                <a:solidFill>
                  <a:srgbClr val="1F2937"/>
                </a:solidFill>
              </a:rPr>
              <a:t>•  US and UK: mature retail source-tagging programmes in apparel, footwear and general merchandise; strict artwork and verification rules.</a:t>
            </a:r>
          </a:p>
          <a:p>
            <a:pPr>
              <a:spcAft>
                <a:spcPts val="800"/>
              </a:spcAft>
            </a:pPr>
            <a:r>
              <a:rPr sz="1700">
                <a:solidFill>
                  <a:srgbClr val="1F2937"/>
                </a:solidFill>
              </a:rPr>
              <a:t>•  EU: widespread use in fashion and sports retail; also watch for upcoming product traceability and digital product passport rules, which may influence...</a:t>
            </a:r>
          </a:p>
          <a:p>
            <a:pPr>
              <a:spcAft>
                <a:spcPts val="800"/>
              </a:spcAft>
            </a:pPr>
            <a:r>
              <a:rPr sz="1700">
                <a:solidFill>
                  <a:srgbClr val="1F2937"/>
                </a:solidFill>
              </a:rPr>
              <a:t>•  Middle East: large regional retail groups and franchise operators use RFID for store inventory; specifications often follow the brand owner's global...</a:t>
            </a:r>
          </a:p>
          <a:p>
            <a:pPr>
              <a:spcAft>
                <a:spcPts val="800"/>
              </a:spcAft>
            </a:pPr>
            <a:r>
              <a:rPr sz="1700">
                <a:solidFill>
                  <a:srgbClr val="1F2937"/>
                </a:solidFill>
              </a:rPr>
              <a:t>•  Russia and EAEU: Russia's mandatory marking system, Chestny ZNAK, mainly uses DataMatrix codes, but some categories, such as fur products, have used...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Exporter RFID checklist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Latest tagging specification received and summarised - Merchandiser / compliance - One-page summary signed off</a:t>
            </a:r>
          </a:p>
          <a:p>
            <a:pPr>
              <a:spcAft>
                <a:spcPts val="800"/>
              </a:spcAft>
            </a:pPr>
            <a:r>
              <a:rPr sz="1500">
                <a:solidFill>
                  <a:srgbClr val="1F2937"/>
                </a:solidFill>
              </a:rPr>
              <a:t>•  GTIN source confirmed (buyer or own GS1 prefix) - Merchandiser - GTIN master locked</a:t>
            </a:r>
          </a:p>
          <a:p>
            <a:pPr>
              <a:spcAft>
                <a:spcPts val="800"/>
              </a:spcAft>
            </a:pPr>
            <a:r>
              <a:rPr sz="1500">
                <a:solidFill>
                  <a:srgbClr val="1F2937"/>
                </a:solidFill>
              </a:rPr>
              <a:t>•  Approved inlay and tag format confirmed - Purchase - Converter or label supplier confirms model</a:t>
            </a:r>
          </a:p>
          <a:p>
            <a:pPr>
              <a:spcAft>
                <a:spcPts val="800"/>
              </a:spcAft>
            </a:pPr>
            <a:r>
              <a:rPr sz="1500">
                <a:solidFill>
                  <a:srgbClr val="1F2937"/>
                </a:solidFill>
              </a:rPr>
              <a:t>•  Artwork approved - Compliance - Buyer approval on file</a:t>
            </a:r>
          </a:p>
          <a:p>
            <a:pPr>
              <a:spcAft>
                <a:spcPts val="800"/>
              </a:spcAft>
            </a:pPr>
            <a:r>
              <a:rPr sz="1500">
                <a:solidFill>
                  <a:srgbClr val="1F2937"/>
                </a:solidFill>
              </a:rPr>
              <a:t>•  Serialization rules and ranges set - IT / converter - No overlap between sources</a:t>
            </a:r>
          </a:p>
          <a:p>
            <a:pPr>
              <a:spcAft>
                <a:spcPts val="800"/>
              </a:spcAft>
            </a:pPr>
            <a:r>
              <a:rPr sz="1500">
                <a:solidFill>
                  <a:srgbClr val="1F2937"/>
                </a:solidFill>
              </a:rPr>
              <a:t>•  Tag placement trained on lines - Production - Placement drawing at every station</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Illustrative rollout timeline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The timeline below is illustrative only; real durations depend on the buyer, your volumes and whether you use a converter.</a:t>
            </a:r>
          </a:p>
          <a:p>
            <a:pPr>
              <a:spcAft>
                <a:spcPts val="800"/>
              </a:spcAft>
            </a:pPr>
            <a:r>
              <a:rPr sz="1500">
                <a:solidFill>
                  <a:srgbClr val="1F2937"/>
                </a:solidFill>
              </a:rPr>
              <a:t>•  1-2 - Study specification, confirm GTIN source, shortlist converter or printer setup</a:t>
            </a:r>
          </a:p>
          <a:p>
            <a:pPr>
              <a:spcAft>
                <a:spcPts val="800"/>
              </a:spcAft>
            </a:pPr>
            <a:r>
              <a:rPr sz="1500">
                <a:solidFill>
                  <a:srgbClr val="1F2937"/>
                </a:solidFill>
              </a:rPr>
              <a:t>•  2-4 - Artwork approval, approved inlay ordered, serialization and data flow designed</a:t>
            </a:r>
          </a:p>
          <a:p>
            <a:pPr>
              <a:spcAft>
                <a:spcPts val="800"/>
              </a:spcAft>
            </a:pPr>
            <a:r>
              <a:rPr sz="1500">
                <a:solidFill>
                  <a:srgbClr val="1F2937"/>
                </a:solidFill>
              </a:rPr>
              <a:t>•  4-6 - Verification station installed, staff trained, internal trial on one style</a:t>
            </a:r>
          </a:p>
          <a:p>
            <a:pPr>
              <a:spcAft>
                <a:spcPts val="800"/>
              </a:spcAft>
            </a:pPr>
            <a:r>
              <a:rPr sz="1500">
                <a:solidFill>
                  <a:srgbClr val="1F2937"/>
                </a:solidFill>
              </a:rPr>
              <a:t>•  6-8 - Buyer samples or pilot shipment, fix issues, test ASN</a:t>
            </a:r>
          </a:p>
          <a:p>
            <a:pPr>
              <a:spcAft>
                <a:spcPts val="800"/>
              </a:spcAft>
            </a:pPr>
            <a:r>
              <a:rPr sz="1500">
                <a:solidFill>
                  <a:srgbClr val="1F2937"/>
                </a:solidFill>
              </a:rPr>
              <a:t>•  8 onwards - Full production; monthly review of KPIs and specification updates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KPIs and common pitfalls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KPIs to track</a:t>
            </a:r>
          </a:p>
          <a:p>
            <a:pPr>
              <a:spcAft>
                <a:spcPts val="800"/>
              </a:spcAft>
            </a:pPr>
            <a:r>
              <a:rPr sz="1500">
                <a:solidFill>
                  <a:srgbClr val="1F2937"/>
                </a:solidFill>
              </a:rPr>
              <a:t>•  Encoding yield: share of tags encoded and verified first time.</a:t>
            </a:r>
          </a:p>
          <a:p>
            <a:pPr>
              <a:spcAft>
                <a:spcPts val="800"/>
              </a:spcAft>
            </a:pPr>
            <a:r>
              <a:rPr sz="1500">
                <a:solidFill>
                  <a:srgbClr val="1F2937"/>
                </a:solidFill>
              </a:rPr>
              <a:t>•  Carton first-pass rate: cartons that pass verification on the first read.</a:t>
            </a:r>
          </a:p>
          <a:p>
            <a:pPr>
              <a:spcAft>
                <a:spcPts val="800"/>
              </a:spcAft>
            </a:pPr>
            <a:r>
              <a:rPr sz="1500">
                <a:solidFill>
                  <a:srgbClr val="1F2937"/>
                </a:solidFill>
              </a:rPr>
              <a:t>•  Duplicate EPC count: target zero.</a:t>
            </a:r>
          </a:p>
          <a:p>
            <a:pPr>
              <a:spcAft>
                <a:spcPts val="800"/>
              </a:spcAft>
            </a:pPr>
            <a:r>
              <a:rPr sz="1500">
                <a:solidFill>
                  <a:srgbClr val="1F2937"/>
                </a:solidFill>
              </a:rPr>
              <a:t>•  Buyer compliance score and chargeback value per season.</a:t>
            </a:r>
          </a:p>
          <a:p>
            <a:pPr>
              <a:spcAft>
                <a:spcPts val="800"/>
              </a:spcAft>
            </a:pPr>
            <a:r>
              <a:rPr sz="1500">
                <a:solidFill>
                  <a:srgbClr val="1F2937"/>
                </a:solidFill>
              </a:rPr>
              <a:t>•  Tag lead time: days from order to tags on the line.</a:t>
            </a:r>
          </a:p>
          <a:p>
            <a:pPr>
              <a:spcAft>
                <a:spcPts val="800"/>
              </a:spcAft>
            </a:pPr>
            <a:r>
              <a:rPr sz="1500">
                <a:solidFill>
                  <a:srgbClr val="1F2937"/>
                </a:solidFill>
              </a:rPr>
              <a:t>•  Pitfalls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KPIs and common pitfalls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Using an inlay that is not on the approved list because it was cheaper or available sooner.</a:t>
            </a:r>
          </a:p>
          <a:p>
            <a:pPr>
              <a:spcAft>
                <a:spcPts val="800"/>
              </a:spcAft>
            </a:pPr>
            <a:r>
              <a:rPr sz="1500">
                <a:solidFill>
                  <a:srgbClr val="1F2937"/>
                </a:solidFill>
              </a:rPr>
              <a:t>•  Dead tags from crushing, heat presses, sharp tagging guns or static damage.</a:t>
            </a:r>
          </a:p>
          <a:p>
            <a:pPr>
              <a:spcAft>
                <a:spcPts val="800"/>
              </a:spcAft>
            </a:pPr>
            <a:r>
              <a:rPr sz="1500">
                <a:solidFill>
                  <a:srgbClr val="1F2937"/>
                </a:solidFill>
              </a:rPr>
              <a:t>•  Wrong placement, especially near metal accessories that detune the tag.</a:t>
            </a:r>
          </a:p>
          <a:p>
            <a:pPr>
              <a:spcAft>
                <a:spcPts val="800"/>
              </a:spcAft>
            </a:pPr>
            <a:r>
              <a:rPr sz="1500">
                <a:solidFill>
                  <a:srgbClr val="1F2937"/>
                </a:solidFill>
              </a:rPr>
              <a:t>•  Duplicate EPCs from uncontrolled serial counters.</a:t>
            </a:r>
          </a:p>
          <a:p>
            <a:pPr>
              <a:spcAft>
                <a:spcPts val="800"/>
              </a:spcAft>
            </a:pPr>
            <a:r>
              <a:rPr sz="1500">
                <a:solidFill>
                  <a:srgbClr val="1F2937"/>
                </a:solidFill>
              </a:rPr>
              <a:t>•  Wrong GTIN for a size or colour, so the buyer receives the right count of the wrong item.</a:t>
            </a:r>
          </a:p>
          <a:p>
            <a:pPr>
              <a:spcAft>
                <a:spcPts val="800"/>
              </a:spcAft>
            </a:pPr>
            <a:r>
              <a:rPr sz="1500">
                <a:solidFill>
                  <a:srgbClr val="1F2937"/>
                </a:solidFill>
              </a:rPr>
              <a:t>•  Stray tags read during verification, hiding a real shortage.</a:t>
            </a:r>
          </a:p>
          <a:p>
            <a:pPr>
              <a:spcAft>
                <a:spcPts val="800"/>
              </a:spcAft>
            </a:pPr>
            <a:r>
              <a:rPr sz="1500">
                <a:solidFill>
                  <a:srgbClr val="1F2937"/>
                </a:solidFill>
              </a:rPr>
              <a:t>•  Ignoring specification updates between seasons.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RFID for Exporters: Step-by-Step Guide</dc:title>
  <dc:subject>www.indianrfid.com/rfid-academy/exporters-rfid-step-by-step</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