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Car Parking: Step-by-Step Implementation</a:t>
            </a:r>
          </a:p>
          <a:p>
            <a:r>
              <a:rPr sz="1800">
                <a:solidFill>
                  <a:srgbClr val="FDE68A"/>
                </a:solidFill>
              </a:rPr>
              <a:t>An RFID car parking system lets registered vehicles enter and exit without stopping, while visitors are handled with tickets, QR codes or OTPs. This chapter walks through every phase, from surveying the lanes and choosing...</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www.indianrfid.com/rfid-academy/car-parking-rfid-step-by-step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for car parking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Most parking problems at housing societies, office campuses, malls and hospitals are about people, not cars: a guard writing numbers in a register, a queue at the gate during the morning rush, residents complaining that visitors take their slots, and no...</a:t>
            </a:r>
          </a:p>
          <a:p>
            <a:pPr>
              <a:spcAft>
                <a:spcPts val="800"/>
              </a:spcAft>
            </a:pPr>
            <a:r>
              <a:rPr sz="1500">
                <a:solidFill>
                  <a:srgbClr val="1F2937"/>
                </a:solidFill>
              </a:rPr>
              <a:t>•  RFID does not replace the guard; it frees the guard to deal with the exceptions - visitors, deliveries, emergencies - while regular users flow through. It also produces clean data: entry and exit logs, slot occupancy and pass validity, which a manual register...</a:t>
            </a:r>
          </a:p>
          <a:p>
            <a:pPr>
              <a:spcAft>
                <a:spcPts val="800"/>
              </a:spcAft>
            </a:pPr>
            <a:r>
              <a:rPr sz="1500">
                <a:solidFill>
                  <a:srgbClr val="1F2937"/>
                </a:solidFill>
              </a:rPr>
              <a:t>•  Who uses which method</a:t>
            </a:r>
          </a:p>
          <a:p>
            <a:pPr>
              <a:spcAft>
                <a:spcPts val="800"/>
              </a:spcAft>
            </a:pPr>
            <a:r>
              <a:rPr sz="1500">
                <a:solidFill>
                  <a:srgbClr val="1F2937"/>
                </a:solidFill>
              </a:rPr>
              <a:t>•  Residents / owners - Dedicated UHF windshield tag - One tag per vehicle, linked to flat number and vehicle registration</a:t>
            </a:r>
          </a:p>
          <a:p>
            <a:pPr>
              <a:spcAft>
                <a:spcPts val="800"/>
              </a:spcAft>
            </a:pPr>
            <a:r>
              <a:rPr sz="1500">
                <a:solidFill>
                  <a:srgbClr val="1F2937"/>
                </a:solidFill>
              </a:rPr>
              <a:t>•  Staff / employees - Windshield tag, sometimes plus employee card - Linked to HR status so leavers are blocked automatically</a:t>
            </a:r>
          </a:p>
          <a:p>
            <a:pPr>
              <a:spcAft>
                <a:spcPts val="800"/>
              </a:spcAft>
            </a:pPr>
            <a:r>
              <a:rPr sz="1500">
                <a:solidFill>
                  <a:srgbClr val="1F2937"/>
                </a:solidFill>
              </a:rPr>
              <a:t>•  Monthly pass holders (malls, hospitals) - Windshield tag with validity dates - Pass expires in software; no need to collect the tag</a:t>
            </a:r>
          </a:p>
          <a:p>
            <a:pPr>
              <a:spcAft>
                <a:spcPts val="800"/>
              </a:spcAft>
            </a:pPr>
            <a:r>
              <a:rPr sz="1500">
                <a:solidFill>
                  <a:srgbClr val="1F2937"/>
                </a:solidFill>
              </a:rPr>
              <a:t>•  Visitors - QR code, OTP or printed ticket - Pre-registered by a host or issued at the gate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for car parking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Delivery and service vehicles - Ticket or temporary pass, often with ANPR - Time-limited, restricted to certain zones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Building blocks of an RFID parking lane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Windshield tags</a:t>
            </a:r>
          </a:p>
          <a:p>
            <a:pPr>
              <a:spcAft>
                <a:spcPts val="800"/>
              </a:spcAft>
            </a:pPr>
            <a:r>
              <a:rPr sz="1500">
                <a:solidFill>
                  <a:srgbClr val="1F2937"/>
                </a:solidFill>
              </a:rPr>
              <a:t>•  The standard credential is a passive UHF (EPC Gen2 / ISO/IEC 18000-63) windshield label stuck on the inside of the front glass, usually near the top centre or behind the rear-view mirror. Good parking tags are tuned for glass, use a tamper-evident...</a:t>
            </a:r>
          </a:p>
          <a:p>
            <a:pPr>
              <a:spcAft>
                <a:spcPts val="800"/>
              </a:spcAft>
            </a:pPr>
            <a:r>
              <a:rPr sz="1500">
                <a:solidFill>
                  <a:srgbClr val="1F2937"/>
                </a:solidFill>
              </a:rPr>
              <a:t>•  Dedicated parking tag vs reading an existing FASTag</a:t>
            </a:r>
          </a:p>
          <a:p>
            <a:pPr>
              <a:spcAft>
                <a:spcPts val="800"/>
              </a:spcAft>
            </a:pPr>
            <a:r>
              <a:rPr sz="1500">
                <a:solidFill>
                  <a:srgbClr val="1F2937"/>
                </a:solidFill>
              </a:rPr>
              <a:t>•  Every car in India now carries a FASTag, which is itself a UHF RFID tag (see FASTag and RFID in India ). Some parking systems can read the FASTag's ID and use it as the vehicle credential, which avoids issuing a second tag.</a:t>
            </a:r>
          </a:p>
          <a:p>
            <a:pPr>
              <a:spcAft>
                <a:spcPts val="800"/>
              </a:spcAft>
            </a:pPr>
            <a:r>
              <a:rPr sz="1500">
                <a:solidFill>
                  <a:srgbClr val="1F2937"/>
                </a:solidFill>
              </a:rPr>
              <a:t>•  Readers and antennas</a:t>
            </a:r>
          </a:p>
          <a:p>
            <a:pPr>
              <a:spcAft>
                <a:spcPts val="800"/>
              </a:spcAft>
            </a:pPr>
            <a:r>
              <a:rPr sz="1500">
                <a:solidFill>
                  <a:srgbClr val="1F2937"/>
                </a:solidFill>
              </a:rPr>
              <a:t>•  Each lane needs a long-range UHF reader with an antenna aimed at the approach zone. Integrated reader-antenna units mounted on a pole or gantry are common for parking because they are simple to install; separate readers with external antennas give more...</a:t>
            </a:r>
          </a:p>
          <a:p>
            <a:pPr>
              <a:spcAft>
                <a:spcPts val="800"/>
              </a:spcAft>
            </a:pPr>
            <a:r>
              <a:rPr sz="1500">
                <a:solidFill>
                  <a:srgbClr val="1F2937"/>
                </a:solidFill>
              </a:rPr>
              <a:t>•  Boom barrier and controller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Building blocks of an RFID parking lane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reader (or a small access controller between reader and software) drives the barrier through a dry-contact relay or GPIO output: a short pulse means "open". The barrier controller handles the motor, the arm timing and safety.</a:t>
            </a:r>
          </a:p>
          <a:p>
            <a:pPr>
              <a:spcAft>
                <a:spcPts val="800"/>
              </a:spcAft>
            </a:pPr>
            <a:r>
              <a:rPr sz="1500">
                <a:solidFill>
                  <a:srgbClr val="1F2937"/>
                </a:solidFill>
              </a:rPr>
              <a:t>•  Loop detectors and sensors</a:t>
            </a:r>
          </a:p>
          <a:p>
            <a:pPr>
              <a:spcAft>
                <a:spcPts val="800"/>
              </a:spcAft>
            </a:pPr>
            <a:r>
              <a:rPr sz="1500">
                <a:solidFill>
                  <a:srgbClr val="1F2937"/>
                </a:solidFill>
              </a:rPr>
              <a:t>•  An inductive loop cut into the road (or a radar / photo-eye sensor) detects the presence of a vehicle. Typically one loop before the barrier arms the reader or confirms that a vehicle is actually there, and one loop under or after the arm keeps it open while...</a:t>
            </a:r>
          </a:p>
          <a:p>
            <a:pPr>
              <a:spcAft>
                <a:spcPts val="800"/>
              </a:spcAft>
            </a:pPr>
            <a:r>
              <a:rPr sz="1500">
                <a:solidFill>
                  <a:srgbClr val="1F2937"/>
                </a:solidFill>
              </a:rPr>
              <a:t>•  ANPR cameras as a complement</a:t>
            </a:r>
          </a:p>
          <a:p>
            <a:pPr>
              <a:spcAft>
                <a:spcPts val="800"/>
              </a:spcAft>
            </a:pPr>
            <a:r>
              <a:rPr sz="1500">
                <a:solidFill>
                  <a:srgbClr val="1F2937"/>
                </a:solidFill>
              </a:rPr>
              <a:t>•  Automatic number plate recognition cameras read the registration plate. They are useful for visitors, for evidence (a photo for every entry), and as a cross-check that the tag belongs to the car carrying it.</a:t>
            </a:r>
          </a:p>
          <a:p>
            <a:pPr>
              <a:spcAft>
                <a:spcPts val="800"/>
              </a:spcAft>
            </a:pPr>
            <a:r>
              <a:rPr sz="1500">
                <a:solidFill>
                  <a:srgbClr val="1F2937"/>
                </a:solidFill>
              </a:rPr>
              <a:t>•  Tip: Ask for a reader that supports a local allow-list or offline mode. If the network or server goes down, the lane should still open for registered tags and sync the logs later, instead of creating a queue at the gate.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Designing the visitor flow</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Visitors are where most parking projects become complicated, so design this flow early rather than after the RFID lanes are live.</a:t>
            </a:r>
          </a:p>
          <a:p>
            <a:pPr>
              <a:spcAft>
                <a:spcPts val="800"/>
              </a:spcAft>
            </a:pPr>
            <a:r>
              <a:rPr sz="1700">
                <a:solidFill>
                  <a:srgbClr val="1F2937"/>
                </a:solidFill>
              </a:rPr>
              <a:t>•  Pre-registered visitors: a resident or host creates a visit in an app or web portal; the visitor receives a QR code or OTP by SMS or messaging app...</a:t>
            </a:r>
          </a:p>
          <a:p>
            <a:pPr>
              <a:spcAft>
                <a:spcPts val="800"/>
              </a:spcAft>
            </a:pPr>
            <a:r>
              <a:rPr sz="1700">
                <a:solidFill>
                  <a:srgbClr val="1F2937"/>
                </a:solidFill>
              </a:rPr>
              <a:t>•  Walk-in visitors: the guard enters the vehicle number and destination on a tablet, or a ticket dispenser issues a barcode or QR ticket; payment, if...</a:t>
            </a:r>
          </a:p>
          <a:p>
            <a:pPr>
              <a:spcAft>
                <a:spcPts val="800"/>
              </a:spcAft>
            </a:pPr>
            <a:r>
              <a:rPr sz="1700">
                <a:solidFill>
                  <a:srgbClr val="1F2937"/>
                </a:solidFill>
              </a:rPr>
              <a:t>•  Separate or shared lanes: where traffic allows, keep a dedicated RFID lane for residents and a manned lane for visitors. At small gates a single lane...</a:t>
            </a:r>
          </a:p>
          <a:p>
            <a:pPr>
              <a:spcAft>
                <a:spcPts val="800"/>
              </a:spcAft>
            </a:pPr>
            <a:r>
              <a:rPr sz="1700">
                <a:solidFill>
                  <a:srgbClr val="1F2937"/>
                </a:solidFill>
              </a:rPr>
              <a:t>•  Whatever you choose, every visitor entry should create a record in the same software as RFID entries, so that occupancy and audit reports include everyone.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Parking software: what it must do</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Vehicle database: tag ID, vehicle registration, owner, flat or department, vehicle type, photo if available.</a:t>
            </a:r>
          </a:p>
          <a:p>
            <a:pPr>
              <a:spcAft>
                <a:spcPts val="800"/>
              </a:spcAft>
            </a:pPr>
            <a:r>
              <a:rPr sz="1500">
                <a:solidFill>
                  <a:srgbClr val="1F2937"/>
                </a:solidFill>
              </a:rPr>
              <a:t>•  Allow / deny lists: active, suspended, expired and blacklisted tags; time-based rules (for example staff allowed only on working days).</a:t>
            </a:r>
          </a:p>
          <a:p>
            <a:pPr>
              <a:spcAft>
                <a:spcPts val="800"/>
              </a:spcAft>
            </a:pPr>
            <a:r>
              <a:rPr sz="1500">
                <a:solidFill>
                  <a:srgbClr val="1F2937"/>
                </a:solidFill>
              </a:rPr>
              <a:t>•  Event logs: every entry, exit, manual opening and denied attempt with timestamp, lane and operator.</a:t>
            </a:r>
          </a:p>
          <a:p>
            <a:pPr>
              <a:spcAft>
                <a:spcPts val="800"/>
              </a:spcAft>
            </a:pPr>
            <a:r>
              <a:rPr sz="1500">
                <a:solidFill>
                  <a:srgbClr val="1F2937"/>
                </a:solidFill>
              </a:rPr>
              <a:t>•  Slot counting and zones: count of vehicles in each zone, "full" status, and optionally assigned slots per resident.</a:t>
            </a:r>
          </a:p>
          <a:p>
            <a:pPr>
              <a:spcAft>
                <a:spcPts val="800"/>
              </a:spcAft>
            </a:pPr>
            <a:r>
              <a:rPr sz="1500">
                <a:solidFill>
                  <a:srgbClr val="1F2937"/>
                </a:solidFill>
              </a:rPr>
              <a:t>•  Display boards: "spaces available" signs at entry and floor level, driven from the count.</a:t>
            </a:r>
          </a:p>
          <a:p>
            <a:pPr>
              <a:spcAft>
                <a:spcPts val="800"/>
              </a:spcAft>
            </a:pPr>
            <a:r>
              <a:rPr sz="1500">
                <a:solidFill>
                  <a:srgbClr val="1F2937"/>
                </a:solidFill>
              </a:rPr>
              <a:t>•  Passes and payments: monthly passes with validity dates, renewals, visitor tariffs and integration with a payment gateway or cash counter.</a:t>
            </a:r>
          </a:p>
          <a:p>
            <a:pPr>
              <a:spcAft>
                <a:spcPts val="800"/>
              </a:spcAft>
            </a:pPr>
            <a:r>
              <a:rPr sz="1500">
                <a:solidFill>
                  <a:srgbClr val="1F2937"/>
                </a:solidFill>
              </a:rPr>
              <a:t>•  Anti-passback: a tag that has entered cannot enter again until it has exited, which stops one tag being passed back to a second car.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Parking software: what it must do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Reports and alerts: peak-hour traffic, overstays, repeated read failures per lane, tags not seen for months.</a:t>
            </a:r>
          </a:p>
          <a:p>
            <a:pPr>
              <a:spcAft>
                <a:spcPts val="800"/>
              </a:spcAft>
            </a:pPr>
            <a:r>
              <a:rPr sz="1700">
                <a:solidFill>
                  <a:srgbClr val="1F2937"/>
                </a:solidFill>
              </a:rPr>
              <a:t>•  Watch out: A parking database holds personal data - names, flat numbers, phone numbers and movement history. Under India's DPDP Act 2023, collect only what you need, tell users how it is used, restrict who can see logs and set a retention period.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Survey the lanes. Measure lane widths, approach distance, speed, gradient and turning space. Note where poles or gantries can go, power and network...</a:t>
            </a:r>
          </a:p>
          <a:p>
            <a:pPr>
              <a:spcAft>
                <a:spcPts val="800"/>
              </a:spcAft>
            </a:pPr>
            <a:r>
              <a:rPr sz="1500">
                <a:solidFill>
                  <a:srgbClr val="1F2937"/>
                </a:solidFill>
              </a:rPr>
              <a:t>•  Choose and test tags. Collect a sample of vehicles that represent your users - hatchbacks, SUVs, premium cars with coated glass, two-wheelers if...</a:t>
            </a:r>
          </a:p>
          <a:p>
            <a:pPr>
              <a:spcAft>
                <a:spcPts val="800"/>
              </a:spcAft>
            </a:pPr>
            <a:r>
              <a:rPr sz="1500">
                <a:solidFill>
                  <a:srgbClr val="1F2937"/>
                </a:solidFill>
              </a:rPr>
              <a:t>•  Register vehicles and issue tags. Collect registration certificates or vehicle details, link each tag ID to the vehicle record, and fix the tag in...</a:t>
            </a:r>
          </a:p>
          <a:p>
            <a:pPr>
              <a:spcAft>
                <a:spcPts val="800"/>
              </a:spcAft>
            </a:pPr>
            <a:r>
              <a:rPr sz="1500">
                <a:solidFill>
                  <a:srgbClr val="1F2937"/>
                </a:solidFill>
              </a:rPr>
              <a:t>•  Install readers and barriers. Mount readers and antennas, cut loops, run power and network, wire the relay or GPIO output to the barrier controller...</a:t>
            </a:r>
          </a:p>
          <a:p>
            <a:pPr>
              <a:spcAft>
                <a:spcPts val="800"/>
              </a:spcAft>
            </a:pPr>
            <a:r>
              <a:rPr sz="1500">
                <a:solidFill>
                  <a:srgbClr val="1F2937"/>
                </a:solidFill>
              </a:rPr>
              <a:t>•  Configure the software. Import the vehicle database, set rules, link lanes to zones, connect display boards and set up user roles for guards...</a:t>
            </a:r>
          </a:p>
          <a:p>
            <a:pPr>
              <a:spcAft>
                <a:spcPts val="800"/>
              </a:spcAft>
            </a:pPr>
            <a:r>
              <a:rPr sz="1500">
                <a:solidFill>
                  <a:srgbClr val="1F2937"/>
                </a:solidFill>
              </a:rPr>
              <a:t>•  Pilot one lane. Run one entry and one exit lane for two to four weeks with a guard present. Measure read rate, average opening time, false openings...</a:t>
            </a:r>
          </a:p>
          <a:p>
            <a:pPr>
              <a:spcAft>
                <a:spcPts val="800"/>
              </a:spcAft>
            </a:pPr>
            <a:r>
              <a:rPr sz="1500">
                <a:solidFill>
                  <a:srgbClr val="1F2937"/>
                </a:solidFill>
              </a:rPr>
              <a:t>•  Go live. Extend to all lanes, communicate the rules to residents or staff, and keep a guard on duty at peak hours for the first weeks.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implementation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Maintain. Review exception reports weekly, clean and check loops and barriers monthly, replace damaged tags, deactivate tags of sold vehicles, and...</a:t>
            </a:r>
          </a:p>
          <a:p>
            <a:pPr>
              <a:spcAft>
                <a:spcPts val="800"/>
              </a:spcAft>
            </a:pPr>
            <a:r>
              <a:rPr sz="1500">
                <a:solidFill>
                  <a:srgbClr val="1F2937"/>
                </a:solidFill>
              </a:rPr>
              <a:t>•  Illustrative timeline</a:t>
            </a:r>
          </a:p>
          <a:p>
            <a:pPr>
              <a:spcAft>
                <a:spcPts val="800"/>
              </a:spcAft>
            </a:pPr>
            <a:r>
              <a:rPr sz="1500">
                <a:solidFill>
                  <a:srgbClr val="1F2937"/>
                </a:solidFill>
              </a:rPr>
              <a:t>•  The timeline below is illustrative for a mid-sized site with two to four lanes; your project may be faster or slower depending on civil work, approvals and number of vehicles.</a:t>
            </a:r>
          </a:p>
          <a:p>
            <a:pPr>
              <a:spcAft>
                <a:spcPts val="800"/>
              </a:spcAft>
            </a:pPr>
            <a:r>
              <a:rPr sz="1500">
                <a:solidFill>
                  <a:srgbClr val="1F2937"/>
                </a:solidFill>
              </a:rPr>
              <a:t>•  Lane survey and requirement sign-off - 1 week - Lane drawings, traffic data, user groups</a:t>
            </a:r>
          </a:p>
          <a:p>
            <a:pPr>
              <a:spcAft>
                <a:spcPts val="800"/>
              </a:spcAft>
            </a:pPr>
            <a:r>
              <a:rPr sz="1500">
                <a:solidFill>
                  <a:srgbClr val="1F2937"/>
                </a:solidFill>
              </a:rPr>
              <a:t>•  Tag and reader testing - 1 week - Chosen tag type and mounting positions</a:t>
            </a:r>
          </a:p>
          <a:p>
            <a:pPr>
              <a:spcAft>
                <a:spcPts val="800"/>
              </a:spcAft>
            </a:pPr>
            <a:r>
              <a:rPr sz="1500">
                <a:solidFill>
                  <a:srgbClr val="1F2937"/>
                </a:solidFill>
              </a:rPr>
              <a:t>•  Vehicle registration and tagging camps - 1-3 weeks - Tagged vehicles linked to database</a:t>
            </a:r>
          </a:p>
          <a:p>
            <a:pPr>
              <a:spcAft>
                <a:spcPts val="800"/>
              </a:spcAft>
            </a:pPr>
            <a:r>
              <a:rPr sz="1500">
                <a:solidFill>
                  <a:srgbClr val="1F2937"/>
                </a:solidFill>
              </a:rPr>
              <a:t>•  Installation (readers, loops, barriers, cabling) - 1-2 weeks - Working lanes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Equipment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Long-range UHF reader (integrated or with external antenna) - Lane - Reads windshield tags in the approach zone</a:t>
            </a:r>
          </a:p>
          <a:p>
            <a:pPr>
              <a:spcAft>
                <a:spcPts val="800"/>
              </a:spcAft>
            </a:pPr>
            <a:r>
              <a:rPr sz="1500">
                <a:solidFill>
                  <a:srgbClr val="1F2937"/>
                </a:solidFill>
              </a:rPr>
              <a:t>•  Pole, gantry or wall mount - Lane - Holds the reader at the tested height and angle</a:t>
            </a:r>
          </a:p>
          <a:p>
            <a:pPr>
              <a:spcAft>
                <a:spcPts val="800"/>
              </a:spcAft>
            </a:pPr>
            <a:r>
              <a:rPr sz="1500">
                <a:solidFill>
                  <a:srgbClr val="1F2937"/>
                </a:solidFill>
              </a:rPr>
              <a:t>•  Windshield tags, plus some headlamp / number-plate tags - Vehicle - Vehicle credential</a:t>
            </a:r>
          </a:p>
          <a:p>
            <a:pPr>
              <a:spcAft>
                <a:spcPts val="800"/>
              </a:spcAft>
            </a:pPr>
            <a:r>
              <a:rPr sz="1500">
                <a:solidFill>
                  <a:srgbClr val="1F2937"/>
                </a:solidFill>
              </a:rPr>
              <a:t>•  Boom barrier with controller - Lane - Physical control, opened by relay / GPIO</a:t>
            </a:r>
          </a:p>
          <a:p>
            <a:pPr>
              <a:spcAft>
                <a:spcPts val="800"/>
              </a:spcAft>
            </a:pPr>
            <a:r>
              <a:rPr sz="1500">
                <a:solidFill>
                  <a:srgbClr val="1F2937"/>
                </a:solidFill>
              </a:rPr>
              <a:t>•  Loop detectors or presence sensors - Lane (usually two) - Vehicle detection, safety, anti-tailgating</a:t>
            </a:r>
          </a:p>
          <a:p>
            <a:pPr>
              <a:spcAft>
                <a:spcPts val="800"/>
              </a:spcAft>
            </a:pPr>
            <a:r>
              <a:rPr sz="1500">
                <a:solidFill>
                  <a:srgbClr val="1F2937"/>
                </a:solidFill>
              </a:rPr>
              <a:t>•  Access controller or edge PC (if not built into reader) - Gate - Local decisions, offline allow-list</a:t>
            </a:r>
          </a:p>
          <a:p>
            <a:pPr>
              <a:spcAft>
                <a:spcPts val="800"/>
              </a:spcAft>
            </a:pPr>
            <a:r>
              <a:rPr sz="1500">
                <a:solidFill>
                  <a:srgbClr val="1F2937"/>
                </a:solidFill>
              </a:rPr>
              <a:t>•  Ready-made RFID lane and gate products are listed under RFID gate systems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Troubleshooting common problems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Tag not read on some cars</a:t>
            </a:r>
          </a:p>
          <a:p>
            <a:pPr>
              <a:spcAft>
                <a:spcPts val="800"/>
              </a:spcAft>
            </a:pPr>
            <a:r>
              <a:rPr sz="1500">
                <a:solidFill>
                  <a:srgbClr val="1F2937"/>
                </a:solidFill>
              </a:rPr>
              <a:t>•  Many modern cars have metallised, heat-reflective or heated windshields, which block or weaken UHF signals. Some have a small uncoated area (often near the mirror) where a tag works; check the vehicle manual or test spots.</a:t>
            </a:r>
          </a:p>
          <a:p>
            <a:pPr>
              <a:spcAft>
                <a:spcPts val="800"/>
              </a:spcAft>
            </a:pPr>
            <a:r>
              <a:rPr sz="1500">
                <a:solidFill>
                  <a:srgbClr val="1F2937"/>
                </a:solidFill>
              </a:rPr>
              <a:t>•  Angle and position</a:t>
            </a:r>
          </a:p>
          <a:p>
            <a:pPr>
              <a:spcAft>
                <a:spcPts val="800"/>
              </a:spcAft>
            </a:pPr>
            <a:r>
              <a:rPr sz="1500">
                <a:solidFill>
                  <a:srgbClr val="1F2937"/>
                </a:solidFill>
              </a:rPr>
              <a:t>•  A tag stuck low on the glass, at the far edge, or behind a dark tint band may sit outside the antenna beam. Standardise the tag position for each vehicle class and re-aim antennas so the beam covers where tags actually are, not where the drawing assumed.</a:t>
            </a:r>
          </a:p>
          <a:p>
            <a:pPr>
              <a:spcAft>
                <a:spcPts val="800"/>
              </a:spcAft>
            </a:pPr>
            <a:r>
              <a:rPr sz="1500">
                <a:solidFill>
                  <a:srgbClr val="1F2937"/>
                </a:solidFill>
              </a:rPr>
              <a:t>•  Speed</a:t>
            </a:r>
          </a:p>
          <a:p>
            <a:pPr>
              <a:spcAft>
                <a:spcPts val="800"/>
              </a:spcAft>
            </a:pPr>
            <a:r>
              <a:rPr sz="1500">
                <a:solidFill>
                  <a:srgbClr val="1F2937"/>
                </a:solidFill>
              </a:rPr>
              <a:t>•  If drivers approach fast, the tag may be in the read zone for too short a time, or the barrier may not open in time. Use speed breakers before the lane, increase the read zone slightly upstream, and set the reader to report a tag as soon as it is first seen.</a:t>
            </a:r>
          </a:p>
          <a:p>
            <a:pPr>
              <a:spcAft>
                <a:spcPts val="800"/>
              </a:spcAft>
            </a:pPr>
            <a:r>
              <a:rPr sz="1500">
                <a:solidFill>
                  <a:srgbClr val="1F2937"/>
                </a:solidFill>
              </a:rPr>
              <a:t>•  Tailgating and cross-reads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Troubleshooting common problems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Tailgating is controlled by loops: the arm closes after each vehicle clears the exit loop, and the next opening needs a new valid read. Anti-passback stops tag sharing.</a:t>
            </a:r>
          </a:p>
          <a:p>
            <a:pPr>
              <a:spcAft>
                <a:spcPts val="800"/>
              </a:spcAft>
            </a:pPr>
            <a:r>
              <a:rPr sz="1700">
                <a:solidFill>
                  <a:srgbClr val="1F2937"/>
                </a:solidFill>
              </a:rPr>
              <a:t>•  Example: A residential society pilots one entry lane and finds that about one car in twenty is not read. On inspection, almost all are premium models with coated windshields.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common pitfalls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KPIs to track</a:t>
            </a:r>
          </a:p>
          <a:p>
            <a:pPr>
              <a:spcAft>
                <a:spcPts val="800"/>
              </a:spcAft>
            </a:pPr>
            <a:r>
              <a:rPr sz="1500">
                <a:solidFill>
                  <a:srgbClr val="1F2937"/>
                </a:solidFill>
              </a:rPr>
              <a:t>•  First-attempt read rate per lane - registered vehicles opened without guard help.</a:t>
            </a:r>
          </a:p>
          <a:p>
            <a:pPr>
              <a:spcAft>
                <a:spcPts val="800"/>
              </a:spcAft>
            </a:pPr>
            <a:r>
              <a:rPr sz="1500">
                <a:solidFill>
                  <a:srgbClr val="1F2937"/>
                </a:solidFill>
              </a:rPr>
              <a:t>•  Average entry time from arrival to barrier open, especially at peak hours.</a:t>
            </a:r>
          </a:p>
          <a:p>
            <a:pPr>
              <a:spcAft>
                <a:spcPts val="800"/>
              </a:spcAft>
            </a:pPr>
            <a:r>
              <a:rPr sz="1500">
                <a:solidFill>
                  <a:srgbClr val="1F2937"/>
                </a:solidFill>
              </a:rPr>
              <a:t>•  Manual openings per day and the reasons logged for them.</a:t>
            </a:r>
          </a:p>
          <a:p>
            <a:pPr>
              <a:spcAft>
                <a:spcPts val="800"/>
              </a:spcAft>
            </a:pPr>
            <a:r>
              <a:rPr sz="1500">
                <a:solidFill>
                  <a:srgbClr val="1F2937"/>
                </a:solidFill>
              </a:rPr>
              <a:t>•  Unauthorised entries - tailgating events and denied tags.</a:t>
            </a:r>
          </a:p>
          <a:p>
            <a:pPr>
              <a:spcAft>
                <a:spcPts val="800"/>
              </a:spcAft>
            </a:pPr>
            <a:r>
              <a:rPr sz="1500">
                <a:solidFill>
                  <a:srgbClr val="1F2937"/>
                </a:solidFill>
              </a:rPr>
              <a:t>•  Occupancy accuracy - software count vs a physical count at a fixed time.</a:t>
            </a:r>
          </a:p>
          <a:p>
            <a:pPr>
              <a:spcAft>
                <a:spcPts val="800"/>
              </a:spcAft>
            </a:pPr>
            <a:r>
              <a:rPr sz="1500">
                <a:solidFill>
                  <a:srgbClr val="1F2937"/>
                </a:solidFill>
              </a:rPr>
              <a:t>•  Uptime of readers, barriers and software.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common pitfalls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Pitfalls</a:t>
            </a:r>
          </a:p>
          <a:p>
            <a:pPr>
              <a:spcAft>
                <a:spcPts val="800"/>
              </a:spcAft>
            </a:pPr>
            <a:r>
              <a:rPr sz="1500">
                <a:solidFill>
                  <a:srgbClr val="1F2937"/>
                </a:solidFill>
              </a:rPr>
              <a:t>•  Handing out tags for users to stick themselves - positions vary and read rates drop.</a:t>
            </a:r>
          </a:p>
          <a:p>
            <a:pPr>
              <a:spcAft>
                <a:spcPts val="800"/>
              </a:spcAft>
            </a:pPr>
            <a:r>
              <a:rPr sz="1500">
                <a:solidFill>
                  <a:srgbClr val="1F2937"/>
                </a:solidFill>
              </a:rPr>
              <a:t>•  Skipping loops or sensors to save cost, then facing tailgating and safety issues.</a:t>
            </a:r>
          </a:p>
          <a:p>
            <a:pPr>
              <a:spcAft>
                <a:spcPts val="800"/>
              </a:spcAft>
            </a:pPr>
            <a:r>
              <a:rPr sz="1500">
                <a:solidFill>
                  <a:srgbClr val="1F2937"/>
                </a:solidFill>
              </a:rPr>
              <a:t>•  No visitor process, so guards fall back to the paper register and data is incomplete.</a:t>
            </a:r>
          </a:p>
          <a:p>
            <a:pPr>
              <a:spcAft>
                <a:spcPts val="800"/>
              </a:spcAft>
            </a:pPr>
            <a:r>
              <a:rPr sz="1500">
                <a:solidFill>
                  <a:srgbClr val="1F2937"/>
                </a:solidFill>
              </a:rPr>
              <a:t>•  No offline mode, so a server or internet outage stops the gate.</a:t>
            </a:r>
          </a:p>
          <a:p>
            <a:pPr>
              <a:spcAft>
                <a:spcPts val="800"/>
              </a:spcAft>
            </a:pPr>
            <a:r>
              <a:rPr sz="1500">
                <a:solidFill>
                  <a:srgbClr val="1F2937"/>
                </a:solidFill>
              </a:rPr>
              <a:t>•  Never deactivating tags of sold vehicles or departed staff.</a:t>
            </a:r>
          </a:p>
          <a:p>
            <a:pPr>
              <a:spcAft>
                <a:spcPts val="800"/>
              </a:spcAft>
            </a:pPr>
            <a:r>
              <a:rPr sz="1500">
                <a:solidFill>
                  <a:srgbClr val="1F2937"/>
                </a:solidFill>
              </a:rPr>
              <a:t>•  Choosing the cheapest tag without testing it on coated windshields.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Car Parking: Step-by-Step Implementation</dc:title>
  <dc:subject>www.indianrfid.com/rfid-academy/car-parking-rfid-step-by-step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